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3" r:id="rId4"/>
    <p:sldId id="256" r:id="rId5"/>
    <p:sldId id="257" r:id="rId6"/>
    <p:sldId id="258" r:id="rId7"/>
    <p:sldId id="259" r:id="rId8"/>
    <p:sldId id="260" r:id="rId9"/>
    <p:sldId id="268" r:id="rId10"/>
    <p:sldId id="266" r:id="rId11"/>
    <p:sldId id="272" r:id="rId12"/>
    <p:sldId id="261" r:id="rId13"/>
    <p:sldId id="274" r:id="rId14"/>
    <p:sldId id="275" r:id="rId15"/>
    <p:sldId id="27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A35604-6B04-4B6D-9A0B-95A2C977072F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1B32AE-64AB-45E7-94B1-8AD361631A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Monday</a:t>
            </a:r>
            <a:br>
              <a:rPr lang="en-US" dirty="0" smtClean="0"/>
            </a:br>
            <a:r>
              <a:rPr lang="en-US" dirty="0" smtClean="0"/>
              <a:t>January 12,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Warm Up: Write down the following questions on a Notability page: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is Elena </a:t>
            </a:r>
            <a:r>
              <a:rPr lang="en-US" dirty="0" err="1" smtClean="0"/>
              <a:t>Kagan</a:t>
            </a:r>
            <a:r>
              <a:rPr lang="en-US" dirty="0" smtClean="0"/>
              <a:t> replacing?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Elena </a:t>
            </a:r>
            <a:r>
              <a:rPr lang="en-US" dirty="0" err="1" smtClean="0"/>
              <a:t>Kagan’s</a:t>
            </a:r>
            <a:r>
              <a:rPr lang="en-US" dirty="0" smtClean="0"/>
              <a:t> qualifications?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her parent’s do for a living?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/>
              <a:t>Roles of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Their primary power is called Judicial Review.</a:t>
            </a:r>
          </a:p>
          <a:p>
            <a:endParaRPr lang="en-US" dirty="0" smtClean="0"/>
          </a:p>
          <a:p>
            <a:r>
              <a:rPr lang="en-US" dirty="0" smtClean="0"/>
              <a:t>Judicial Review: allows court to declare acts of congress, the president, or states unconstitutional.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 descr="http://blog.abhinav.com/wp-content/uploads/2010/01/judicial-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76600"/>
            <a:ext cx="5105400" cy="3200400"/>
          </a:xfrm>
          <a:prstGeom prst="rect">
            <a:avLst/>
          </a:prstGeom>
          <a:noFill/>
        </p:spPr>
      </p:pic>
      <p:sp>
        <p:nvSpPr>
          <p:cNvPr id="4" name="SMARTINK"/>
          <p:cNvSpPr/>
          <p:nvPr/>
        </p:nvSpPr>
        <p:spPr>
          <a:xfrm>
            <a:off x="9055100" y="3956050"/>
            <a:ext cx="26671" cy="17781"/>
          </a:xfrm>
          <a:custGeom>
            <a:avLst/>
            <a:gdLst/>
            <a:ahLst/>
            <a:cxnLst/>
            <a:rect l="0" t="0" r="0" b="0"/>
            <a:pathLst>
              <a:path w="26671" h="17781">
                <a:moveTo>
                  <a:pt x="26670" y="17780"/>
                </a:moveTo>
                <a:lnTo>
                  <a:pt x="1778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19600" cy="1264920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dirty="0">
                <a:solidFill>
                  <a:srgbClr val="FFC000"/>
                </a:solidFill>
              </a:rPr>
              <a:t>Appellate Jurisdiction</a:t>
            </a:r>
            <a:r>
              <a:rPr lang="en-US" sz="2800" dirty="0">
                <a:solidFill>
                  <a:srgbClr val="FFC000"/>
                </a:solidFill>
              </a:rPr>
              <a:t>: 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Courts </a:t>
            </a:r>
            <a:r>
              <a:rPr lang="en-US" sz="2800" dirty="0">
                <a:solidFill>
                  <a:srgbClr val="FFC000"/>
                </a:solidFill>
              </a:rPr>
              <a:t>hear cases on </a:t>
            </a:r>
            <a:r>
              <a:rPr lang="en-US" sz="2800" dirty="0" smtClean="0">
                <a:solidFill>
                  <a:srgbClr val="FFC000"/>
                </a:solidFill>
              </a:rPr>
              <a:t>appeal.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76400"/>
            <a:ext cx="4292600" cy="509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1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Workings of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26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Hears only a fraction of cases.  AVERAGE 150 PER YEAR</a:t>
            </a:r>
          </a:p>
          <a:p>
            <a:endParaRPr lang="en-US" dirty="0" smtClean="0"/>
          </a:p>
          <a:p>
            <a:r>
              <a:rPr lang="en-US" b="1" u="sng" dirty="0" smtClean="0"/>
              <a:t>Writ of Certiorari</a:t>
            </a:r>
            <a:r>
              <a:rPr lang="en-US" dirty="0" smtClean="0"/>
              <a:t>:  request records of the case from the lower courts.  They issue one when they want to resolve a pressing constitutional question.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procedures text on website and my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5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/>
              <a:t>Define Writ of Certiorari and how did </a:t>
            </a:r>
          </a:p>
          <a:p>
            <a:pPr algn="ctr"/>
            <a:r>
              <a:rPr lang="en-US" sz="3600" dirty="0"/>
              <a:t>the U.S. Supreme Court use it in the </a:t>
            </a:r>
          </a:p>
          <a:p>
            <a:pPr algn="ctr"/>
            <a:r>
              <a:rPr lang="en-US" sz="3600" dirty="0"/>
              <a:t>Missouri V. McNeely case.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9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OPINIONS!!!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Unanimous opinion</a:t>
            </a:r>
            <a:r>
              <a:rPr lang="en-US" dirty="0"/>
              <a:t>:  All judges agree for the </a:t>
            </a:r>
            <a:r>
              <a:rPr lang="en-US" i="1" u="sng" dirty="0"/>
              <a:t>same reasons</a:t>
            </a:r>
            <a:r>
              <a:rPr lang="en-US" i="1" u="sng" dirty="0" smtClean="0"/>
              <a:t>.</a:t>
            </a:r>
          </a:p>
          <a:p>
            <a:endParaRPr lang="en-US" i="1" u="sng" dirty="0"/>
          </a:p>
          <a:p>
            <a:r>
              <a:rPr lang="en-US" b="1" dirty="0"/>
              <a:t>Majority opinion</a:t>
            </a:r>
            <a:r>
              <a:rPr lang="en-US" dirty="0"/>
              <a:t>:  A Justice from the majority writes decision of the court and explains the reasons for its decisions.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4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Concurring Opinion</a:t>
            </a:r>
            <a:r>
              <a:rPr lang="en-US" dirty="0" smtClean="0"/>
              <a:t>:  Written by Justice who agrees with majority opinion </a:t>
            </a:r>
            <a:r>
              <a:rPr lang="en-US" i="1" u="sng" dirty="0" smtClean="0"/>
              <a:t>but for different reasons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Dessenting</a:t>
            </a:r>
            <a:r>
              <a:rPr lang="en-US" b="1" dirty="0" smtClean="0"/>
              <a:t> Opinion</a:t>
            </a:r>
            <a:r>
              <a:rPr lang="en-US" dirty="0" smtClean="0"/>
              <a:t>:  Written by a Justice who </a:t>
            </a:r>
            <a:r>
              <a:rPr lang="en-US" i="1" u="sng" dirty="0" smtClean="0"/>
              <a:t>disagrees</a:t>
            </a:r>
            <a:r>
              <a:rPr lang="en-US" dirty="0" smtClean="0"/>
              <a:t> with majority and explains reasons .</a:t>
            </a:r>
          </a:p>
          <a:p>
            <a:r>
              <a:rPr lang="en-US" dirty="0" smtClean="0"/>
              <a:t>The opinions and vote go on record.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EXECUTIVE BRANCH APPOINTS SUPREME COURT JUDGES.  Congress approves appointments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601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blog.heritage.org/wp-content/uploads/2009/05/sotomayor0905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0"/>
            <a:ext cx="3810000" cy="2619375"/>
          </a:xfrm>
          <a:prstGeom prst="rect">
            <a:avLst/>
          </a:prstGeom>
          <a:noFill/>
        </p:spPr>
      </p:pic>
      <p:pic>
        <p:nvPicPr>
          <p:cNvPr id="2052" name="Picture 4" descr="http://whyy.org/cms/radiotimes/files/2010/05/obama-and-kaga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3886200" cy="2438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5867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Sonia </a:t>
            </a:r>
            <a:r>
              <a:rPr lang="en-US" dirty="0" err="1" smtClean="0"/>
              <a:t>Sotomayor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Elena </a:t>
            </a:r>
            <a:r>
              <a:rPr lang="en-US" dirty="0" err="1" smtClean="0"/>
              <a:t>Kagan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Today’s Objective</a:t>
            </a:r>
          </a:p>
          <a:p>
            <a:pPr algn="ctr">
              <a:buNone/>
            </a:pPr>
            <a:r>
              <a:rPr lang="en-US" dirty="0" smtClean="0"/>
              <a:t>To summarize AUTHORITY AND ROLE of the Supreme Court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5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UNITED STATES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SUPREME COURT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 JUDGES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9218" name="Picture 2" descr="http://www.savelono.com/wp-content/uploads/supreme-cou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4600"/>
            <a:ext cx="69342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Foundations of U.S. Law:</a:t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267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Society must believe that laws are fair and apply equally to everyone.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FFC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FFC000"/>
                </a:solidFill>
              </a:rPr>
              <a:t>English Common Law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r>
              <a:rPr lang="en-US" dirty="0" smtClean="0">
                <a:solidFill>
                  <a:srgbClr val="FFC000"/>
                </a:solidFill>
              </a:rPr>
              <a:t>  collection of court cases and customs on which their laws are based</a:t>
            </a:r>
          </a:p>
          <a:p>
            <a:pPr algn="l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FFC000"/>
                </a:solidFill>
              </a:rPr>
              <a:t>Case Law </a:t>
            </a:r>
            <a:r>
              <a:rPr lang="en-US" dirty="0" smtClean="0">
                <a:solidFill>
                  <a:srgbClr val="FFC000"/>
                </a:solidFill>
              </a:rPr>
              <a:t>rules and regulations that courts developed in their decisions.  Serve as PRECEDENTS for future cases.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81000"/>
            <a:ext cx="7772400" cy="1981200"/>
          </a:xfrm>
        </p:spPr>
        <p:txBody>
          <a:bodyPr/>
          <a:lstStyle/>
          <a:p>
            <a:r>
              <a:rPr lang="en-US" dirty="0" smtClean="0"/>
              <a:t>Constitutional Law: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Federal law must abide by Constitution.  State laws cannot violate U.S. Constitution</a:t>
            </a:r>
            <a:endParaRPr lang="en-US" sz="3200" b="0" dirty="0">
              <a:solidFill>
                <a:srgbClr val="FFC000"/>
              </a:solidFill>
            </a:endParaRPr>
          </a:p>
        </p:txBody>
      </p:sp>
      <p:pic>
        <p:nvPicPr>
          <p:cNvPr id="7170" name="Picture 2" descr="http://www.dsladelaw.com/images/Constitutional%20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0"/>
            <a:ext cx="559308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6096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Jurisdiction and Structure of the courts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382000" cy="4495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rgbClr val="FFC000"/>
                </a:solidFill>
              </a:rPr>
              <a:t>Jurisdiction: 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Authority of a court to hear a case.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The facts of the case determine which court has jurisdiction over a case.</a:t>
            </a:r>
          </a:p>
          <a:p>
            <a:pPr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rgbClr val="FFC000"/>
                </a:solidFill>
              </a:rPr>
              <a:t>Original Jurisdiction </a:t>
            </a:r>
            <a:r>
              <a:rPr lang="en-US" sz="3200" b="1" dirty="0" smtClean="0">
                <a:solidFill>
                  <a:srgbClr val="FFC000"/>
                </a:solidFill>
              </a:rPr>
              <a:t>Hears the case first.</a:t>
            </a:r>
          </a:p>
          <a:p>
            <a:pPr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rgbClr val="FFC000"/>
                </a:solidFill>
              </a:rPr>
              <a:t>Exclusive Jurisdiction</a:t>
            </a:r>
            <a:r>
              <a:rPr lang="en-US" sz="3200" b="1" dirty="0" smtClean="0">
                <a:solidFill>
                  <a:srgbClr val="FFC000"/>
                </a:solidFill>
              </a:rPr>
              <a:t>:  absolute authority over a case.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524000"/>
            <a:ext cx="7772400" cy="48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500" b="1" u="sng" dirty="0" smtClean="0">
                <a:solidFill>
                  <a:srgbClr val="FFC000"/>
                </a:solidFill>
              </a:rPr>
              <a:t>Concurrent Jurisdiction</a:t>
            </a:r>
            <a:r>
              <a:rPr lang="en-US" sz="2800" dirty="0" smtClean="0">
                <a:solidFill>
                  <a:srgbClr val="FFC000"/>
                </a:solidFill>
              </a:rPr>
              <a:t>:  More than one court has jurisdiction over a case.  Faces charges in both courts.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Example</a:t>
            </a:r>
            <a:r>
              <a:rPr lang="en-US" sz="2800" dirty="0" smtClean="0">
                <a:solidFill>
                  <a:srgbClr val="FFC000"/>
                </a:solidFill>
              </a:rPr>
              <a:t>:  Oklahoma City Bombing.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 Terry Nichols and Timothy McVeigh were tried in a state court for first degree murder charges.  That is a state crime.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They were also tried in a federal Court for using weapons of mass destruction on a Federal Building.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.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oklahomacitybombing.com/oklahoma-city-memori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14400"/>
            <a:ext cx="64008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798</TotalTime>
  <Words>439</Words>
  <Application>Microsoft Macintosh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Monday January 12, 2014</vt:lpstr>
      <vt:lpstr>PowerPoint Presentation</vt:lpstr>
      <vt:lpstr>VIDEO</vt:lpstr>
      <vt:lpstr>UNITED STATES  SUPREME COURT  JUDGES</vt:lpstr>
      <vt:lpstr>Foundations of U.S. Law: VOCABULARY</vt:lpstr>
      <vt:lpstr>Constitutional Law: Federal law must abide by Constitution.  State laws cannot violate U.S. Constitution</vt:lpstr>
      <vt:lpstr>Jurisdiction and Structure of the courts</vt:lpstr>
      <vt:lpstr>PowerPoint Presentation</vt:lpstr>
      <vt:lpstr>PowerPoint Presentation</vt:lpstr>
      <vt:lpstr>Roles of the Supreme Court</vt:lpstr>
      <vt:lpstr>PowerPoint Presentation</vt:lpstr>
      <vt:lpstr>Workings of the Supreme Court</vt:lpstr>
      <vt:lpstr>Procedures</vt:lpstr>
      <vt:lpstr>PowerPoint Presentation</vt:lpstr>
      <vt:lpstr>OPINIONS!!!</vt:lpstr>
      <vt:lpstr>PowerPoint Presentation</vt:lpstr>
      <vt:lpstr>EXECUTIVE BRANCH APPOINTS SUPREME COURT JUDGES.  Congress approves appointments</vt:lpstr>
    </vt:vector>
  </TitlesOfParts>
  <Company>Columbia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Judicial Branch</dc:title>
  <dc:creator>Columbia Public Schools</dc:creator>
  <cp:lastModifiedBy>1</cp:lastModifiedBy>
  <cp:revision>35</cp:revision>
  <dcterms:created xsi:type="dcterms:W3CDTF">2009-12-02T16:27:24Z</dcterms:created>
  <dcterms:modified xsi:type="dcterms:W3CDTF">2015-01-13T16:39:59Z</dcterms:modified>
</cp:coreProperties>
</file>