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4" d="100"/>
          <a:sy n="44" d="100"/>
        </p:scale>
        <p:origin x="-1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August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August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August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August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August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August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August 28,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August 28,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August 28,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August 28, 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3416D63-31BF-4B94-B6C5-E20B2C63F515}" type="datetime4">
              <a:rPr lang="en-US" smtClean="0"/>
              <a:pPr/>
              <a:t>August 28, 2014</a:t>
            </a:fld>
            <a:endParaRPr lang="en-US"/>
          </a:p>
        </p:txBody>
      </p:sp>
      <p:sp>
        <p:nvSpPr>
          <p:cNvPr id="9" name="Slide Number Placeholder 8"/>
          <p:cNvSpPr>
            <a:spLocks noGrp="1"/>
          </p:cNvSpPr>
          <p:nvPr>
            <p:ph type="sldNum" sz="quarter" idx="11"/>
          </p:nvPr>
        </p:nvSpPr>
        <p:spPr/>
        <p:txBody>
          <a:bodyPr/>
          <a:lstStyle/>
          <a:p>
            <a:fld id="{2754ED01-E2A0-4C1E-8E21-014B9904157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54ED01-E2A0-4C1E-8E21-014B99041579}"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2B1B13E-D5AF-485E-81A1-82A140076526}" type="datetime4">
              <a:rPr lang="en-US" smtClean="0"/>
              <a:pPr/>
              <a:t>August 28, 2014</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P.I.E. Format</a:t>
            </a:r>
            <a:endParaRPr lang="en-US" dirty="0"/>
          </a:p>
        </p:txBody>
      </p:sp>
      <p:sp>
        <p:nvSpPr>
          <p:cNvPr id="3" name="Subtitle 2"/>
          <p:cNvSpPr>
            <a:spLocks noGrp="1"/>
          </p:cNvSpPr>
          <p:nvPr>
            <p:ph type="subTitle" idx="1"/>
          </p:nvPr>
        </p:nvSpPr>
        <p:spPr/>
        <p:txBody>
          <a:bodyPr/>
          <a:lstStyle/>
          <a:p>
            <a:r>
              <a:rPr lang="en-US" dirty="0" smtClean="0"/>
              <a:t>Ms. Comfort, ‘14-’15</a:t>
            </a:r>
            <a:endParaRPr lang="en-US" dirty="0"/>
          </a:p>
        </p:txBody>
      </p:sp>
    </p:spTree>
    <p:extLst>
      <p:ext uri="{BB962C8B-B14F-4D97-AF65-F5344CB8AC3E}">
        <p14:creationId xmlns:p14="http://schemas.microsoft.com/office/powerpoint/2010/main" val="3370077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P.I.E.?</a:t>
            </a:r>
            <a:endParaRPr lang="en-US" dirty="0"/>
          </a:p>
        </p:txBody>
      </p:sp>
      <p:sp>
        <p:nvSpPr>
          <p:cNvPr id="3" name="Content Placeholder 2"/>
          <p:cNvSpPr>
            <a:spLocks noGrp="1"/>
          </p:cNvSpPr>
          <p:nvPr>
            <p:ph idx="1"/>
          </p:nvPr>
        </p:nvSpPr>
        <p:spPr/>
        <p:txBody>
          <a:bodyPr/>
          <a:lstStyle/>
          <a:p>
            <a:r>
              <a:rPr lang="en-US" b="1" dirty="0" smtClean="0"/>
              <a:t>Organization</a:t>
            </a:r>
            <a:r>
              <a:rPr lang="en-US" dirty="0" smtClean="0"/>
              <a:t> – you want your readers to be able to find your main points and separate your argument from your evidence.</a:t>
            </a:r>
          </a:p>
          <a:p>
            <a:endParaRPr lang="en-US" dirty="0"/>
          </a:p>
          <a:p>
            <a:endParaRPr lang="en-US" dirty="0" smtClean="0"/>
          </a:p>
          <a:p>
            <a:r>
              <a:rPr lang="en-US" b="1" dirty="0" smtClean="0"/>
              <a:t>Clarity</a:t>
            </a:r>
            <a:r>
              <a:rPr lang="en-US" dirty="0" smtClean="0"/>
              <a:t> – if you don’t structure your paragraphs, you might end up losing your point and writing about irrelevant things.</a:t>
            </a:r>
          </a:p>
          <a:p>
            <a:endParaRPr lang="en-US" dirty="0"/>
          </a:p>
          <a:p>
            <a:endParaRPr lang="en-US" dirty="0" smtClean="0"/>
          </a:p>
          <a:p>
            <a:r>
              <a:rPr lang="en-US" b="1" dirty="0" smtClean="0"/>
              <a:t>Standardization</a:t>
            </a:r>
            <a:r>
              <a:rPr lang="en-US" dirty="0" smtClean="0"/>
              <a:t> – This is the same paragraph structure that your college professors will expect from you someday!</a:t>
            </a:r>
            <a:endParaRPr lang="en-US" dirty="0"/>
          </a:p>
        </p:txBody>
      </p:sp>
    </p:spTree>
    <p:extLst>
      <p:ext uri="{BB962C8B-B14F-4D97-AF65-F5344CB8AC3E}">
        <p14:creationId xmlns:p14="http://schemas.microsoft.com/office/powerpoint/2010/main" val="2415892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P.I.E.</a:t>
            </a:r>
            <a:endParaRPr lang="en-US" dirty="0"/>
          </a:p>
        </p:txBody>
      </p:sp>
      <p:sp>
        <p:nvSpPr>
          <p:cNvPr id="3" name="Content Placeholder 2"/>
          <p:cNvSpPr>
            <a:spLocks noGrp="1"/>
          </p:cNvSpPr>
          <p:nvPr>
            <p:ph idx="1"/>
          </p:nvPr>
        </p:nvSpPr>
        <p:spPr/>
        <p:txBody>
          <a:bodyPr/>
          <a:lstStyle/>
          <a:p>
            <a:r>
              <a:rPr lang="en-US" dirty="0"/>
              <a:t>Each body paragraph in an academic paper should include the following:</a:t>
            </a:r>
          </a:p>
          <a:p>
            <a:endParaRPr lang="en-US" dirty="0"/>
          </a:p>
          <a:p>
            <a:pPr lvl="0"/>
            <a:r>
              <a:rPr lang="en-US" dirty="0"/>
              <a:t>a POINT</a:t>
            </a:r>
          </a:p>
          <a:p>
            <a:pPr lvl="0"/>
            <a:r>
              <a:rPr lang="en-US" dirty="0"/>
              <a:t>some INFORMATION</a:t>
            </a:r>
          </a:p>
          <a:p>
            <a:pPr lvl="0"/>
            <a:r>
              <a:rPr lang="en-US" dirty="0"/>
              <a:t>an </a:t>
            </a:r>
            <a:r>
              <a:rPr lang="en-US" dirty="0" smtClean="0"/>
              <a:t>EXPLANATION</a:t>
            </a:r>
          </a:p>
          <a:p>
            <a:pPr lvl="0"/>
            <a:endParaRPr lang="en-US" dirty="0"/>
          </a:p>
          <a:p>
            <a:r>
              <a:rPr lang="en-US" dirty="0"/>
              <a:t>Plan on having about </a:t>
            </a:r>
            <a:r>
              <a:rPr lang="en-US" b="1" dirty="0"/>
              <a:t>three pieces</a:t>
            </a:r>
            <a:r>
              <a:rPr lang="en-US" dirty="0"/>
              <a:t> of information followed by explanation, all of which relates to and supports your main point. Your finished paragraph should look similar to this: </a:t>
            </a:r>
            <a:r>
              <a:rPr lang="en-US" b="1" dirty="0"/>
              <a:t>P-IE-IE-IE.</a:t>
            </a:r>
            <a:endParaRPr lang="en-US" dirty="0"/>
          </a:p>
        </p:txBody>
      </p:sp>
    </p:spTree>
    <p:extLst>
      <p:ext uri="{BB962C8B-B14F-4D97-AF65-F5344CB8AC3E}">
        <p14:creationId xmlns:p14="http://schemas.microsoft.com/office/powerpoint/2010/main" val="24834542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a:t>
            </a:r>
            <a:endParaRPr lang="en-US" dirty="0"/>
          </a:p>
        </p:txBody>
      </p:sp>
      <p:sp>
        <p:nvSpPr>
          <p:cNvPr id="3" name="Content Placeholder 2"/>
          <p:cNvSpPr>
            <a:spLocks noGrp="1"/>
          </p:cNvSpPr>
          <p:nvPr>
            <p:ph idx="1"/>
          </p:nvPr>
        </p:nvSpPr>
        <p:spPr/>
        <p:txBody>
          <a:bodyPr/>
          <a:lstStyle/>
          <a:p>
            <a:r>
              <a:rPr lang="en-US" dirty="0"/>
              <a:t>Think of the point as your topic sentence or main idea of this paragraph.  An example of a point would be the following:</a:t>
            </a:r>
          </a:p>
          <a:p>
            <a:endParaRPr lang="en-US" dirty="0"/>
          </a:p>
          <a:p>
            <a:r>
              <a:rPr lang="en-US" dirty="0"/>
              <a:t>Gnomes steal socks by sneaking them out of the dryer when no one is </a:t>
            </a:r>
            <a:r>
              <a:rPr lang="en-US" dirty="0" smtClean="0"/>
              <a:t>looking.</a:t>
            </a:r>
          </a:p>
          <a:p>
            <a:endParaRPr lang="en-US" dirty="0"/>
          </a:p>
          <a:p>
            <a:endParaRPr lang="en-US" dirty="0" smtClean="0"/>
          </a:p>
          <a:p>
            <a:r>
              <a:rPr lang="en-US" dirty="0" smtClean="0"/>
              <a:t>This establishes your argument for the entire paragraph. You will spend the rest of the paragraph proving this point.</a:t>
            </a:r>
            <a:endParaRPr lang="en-US" dirty="0"/>
          </a:p>
        </p:txBody>
      </p:sp>
    </p:spTree>
    <p:extLst>
      <p:ext uri="{BB962C8B-B14F-4D97-AF65-F5344CB8AC3E}">
        <p14:creationId xmlns:p14="http://schemas.microsoft.com/office/powerpoint/2010/main" val="35117433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Content Placeholder 2"/>
          <p:cNvSpPr>
            <a:spLocks noGrp="1"/>
          </p:cNvSpPr>
          <p:nvPr>
            <p:ph idx="1"/>
          </p:nvPr>
        </p:nvSpPr>
        <p:spPr/>
        <p:txBody>
          <a:bodyPr/>
          <a:lstStyle/>
          <a:p>
            <a:r>
              <a:rPr lang="en-US" dirty="0"/>
              <a:t>The information in the paragraph is going to come from </a:t>
            </a:r>
            <a:r>
              <a:rPr lang="en-US" dirty="0" smtClean="0"/>
              <a:t>outside sources.  </a:t>
            </a:r>
            <a:r>
              <a:rPr lang="en-US" dirty="0"/>
              <a:t>These are the bits of information you are using to prove your point.  Consider the </a:t>
            </a:r>
            <a:r>
              <a:rPr lang="en-US" dirty="0" smtClean="0"/>
              <a:t>following examples.  </a:t>
            </a:r>
            <a:endParaRPr lang="en-US" dirty="0"/>
          </a:p>
          <a:p>
            <a:endParaRPr lang="en-US" dirty="0" smtClean="0"/>
          </a:p>
          <a:p>
            <a:r>
              <a:rPr lang="en-US" dirty="0" smtClean="0"/>
              <a:t>The average house gnome is short, 9 inches to one foot tall.</a:t>
            </a:r>
          </a:p>
          <a:p>
            <a:endParaRPr lang="en-US" dirty="0"/>
          </a:p>
          <a:p>
            <a:r>
              <a:rPr lang="en-US" dirty="0" smtClean="0"/>
              <a:t>People who use clotheslines instead of electric dryers lose less socks.</a:t>
            </a:r>
          </a:p>
          <a:p>
            <a:endParaRPr lang="en-US" dirty="0"/>
          </a:p>
          <a:p>
            <a:endParaRPr lang="en-US" dirty="0" smtClean="0"/>
          </a:p>
          <a:p>
            <a:endParaRPr lang="en-US" dirty="0"/>
          </a:p>
        </p:txBody>
      </p:sp>
    </p:spTree>
    <p:extLst>
      <p:ext uri="{BB962C8B-B14F-4D97-AF65-F5344CB8AC3E}">
        <p14:creationId xmlns:p14="http://schemas.microsoft.com/office/powerpoint/2010/main" val="27660075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The </a:t>
            </a:r>
            <a:r>
              <a:rPr lang="en-US" dirty="0"/>
              <a:t>explanation is the part of your paragraph in which you tie the information to the point.  You can’t just leave your reader hanging, and have to spell it out for them instead.  Think of it this way.  You are now the expert. Don’t assume everyone knows or understands the things you’ve been learning.</a:t>
            </a:r>
          </a:p>
          <a:p>
            <a:endParaRPr lang="en-US" dirty="0"/>
          </a:p>
        </p:txBody>
      </p:sp>
    </p:spTree>
    <p:extLst>
      <p:ext uri="{BB962C8B-B14F-4D97-AF65-F5344CB8AC3E}">
        <p14:creationId xmlns:p14="http://schemas.microsoft.com/office/powerpoint/2010/main" val="8963155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Outline</a:t>
            </a:r>
            <a:endParaRPr lang="en-US" dirty="0"/>
          </a:p>
        </p:txBody>
      </p:sp>
      <p:sp>
        <p:nvSpPr>
          <p:cNvPr id="3" name="Content Placeholder 2"/>
          <p:cNvSpPr>
            <a:spLocks noGrp="1"/>
          </p:cNvSpPr>
          <p:nvPr>
            <p:ph idx="1"/>
          </p:nvPr>
        </p:nvSpPr>
        <p:spPr/>
        <p:txBody>
          <a:bodyPr/>
          <a:lstStyle/>
          <a:p>
            <a:r>
              <a:rPr lang="en-US" dirty="0"/>
              <a:t>Point </a:t>
            </a:r>
            <a:r>
              <a:rPr lang="en-US" u="sng" dirty="0" smtClean="0"/>
              <a:t>_______________________________________</a:t>
            </a:r>
            <a:endParaRPr lang="en-US" u="sng" dirty="0"/>
          </a:p>
          <a:p>
            <a:endParaRPr lang="en-US" dirty="0"/>
          </a:p>
          <a:p>
            <a:r>
              <a:rPr lang="en-US" dirty="0"/>
              <a:t>Information (1) </a:t>
            </a:r>
            <a:r>
              <a:rPr lang="en-US" dirty="0" smtClean="0"/>
              <a:t>________________________________</a:t>
            </a:r>
            <a:endParaRPr lang="en-US" dirty="0"/>
          </a:p>
          <a:p>
            <a:r>
              <a:rPr lang="en-US" dirty="0"/>
              <a:t>Explanation (1) </a:t>
            </a:r>
            <a:r>
              <a:rPr lang="en-US" dirty="0" smtClean="0"/>
              <a:t>_________________________________</a:t>
            </a:r>
            <a:endParaRPr lang="en-US" dirty="0"/>
          </a:p>
          <a:p>
            <a:endParaRPr lang="en-US" dirty="0"/>
          </a:p>
          <a:p>
            <a:r>
              <a:rPr lang="en-US" dirty="0"/>
              <a:t>Information (2) _____________________________________</a:t>
            </a:r>
          </a:p>
          <a:p>
            <a:r>
              <a:rPr lang="en-US" dirty="0"/>
              <a:t>Explanation (2) _____________________________________</a:t>
            </a:r>
          </a:p>
          <a:p>
            <a:endParaRPr lang="en-US" dirty="0"/>
          </a:p>
          <a:p>
            <a:r>
              <a:rPr lang="en-US" dirty="0"/>
              <a:t>Information (3) _____________________________________</a:t>
            </a:r>
          </a:p>
          <a:p>
            <a:r>
              <a:rPr lang="en-US" dirty="0"/>
              <a:t>Explanation (3) _____________________________________</a:t>
            </a:r>
          </a:p>
          <a:p>
            <a:endParaRPr lang="en-US" dirty="0"/>
          </a:p>
        </p:txBody>
      </p:sp>
    </p:spTree>
    <p:extLst>
      <p:ext uri="{BB962C8B-B14F-4D97-AF65-F5344CB8AC3E}">
        <p14:creationId xmlns:p14="http://schemas.microsoft.com/office/powerpoint/2010/main" val="40954383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Outline</a:t>
            </a:r>
            <a:endParaRPr lang="en-US" dirty="0"/>
          </a:p>
        </p:txBody>
      </p:sp>
      <p:sp>
        <p:nvSpPr>
          <p:cNvPr id="3" name="Content Placeholder 2"/>
          <p:cNvSpPr>
            <a:spLocks noGrp="1"/>
          </p:cNvSpPr>
          <p:nvPr>
            <p:ph idx="1"/>
          </p:nvPr>
        </p:nvSpPr>
        <p:spPr/>
        <p:txBody>
          <a:bodyPr>
            <a:normAutofit/>
          </a:bodyPr>
          <a:lstStyle/>
          <a:p>
            <a:r>
              <a:rPr lang="en-US" dirty="0" smtClean="0"/>
              <a:t>Point </a:t>
            </a:r>
            <a:r>
              <a:rPr lang="en-US" u="sng" dirty="0" smtClean="0"/>
              <a:t>___Gnomes steal socks out of the dryer.</a:t>
            </a:r>
          </a:p>
          <a:p>
            <a:endParaRPr lang="en-US" dirty="0" smtClean="0"/>
          </a:p>
          <a:p>
            <a:r>
              <a:rPr lang="en-US" dirty="0" smtClean="0"/>
              <a:t>Information (1) _____Gnomes are about a foot tall________</a:t>
            </a:r>
          </a:p>
          <a:p>
            <a:r>
              <a:rPr lang="en-US" dirty="0" smtClean="0"/>
              <a:t>Explanation (1) _They can sneak in and climb into the dryer</a:t>
            </a:r>
          </a:p>
          <a:p>
            <a:endParaRPr lang="en-US" dirty="0"/>
          </a:p>
          <a:p>
            <a:r>
              <a:rPr lang="en-US" dirty="0" smtClean="0"/>
              <a:t>Information (2) __Socks don’t go missing from the line_</a:t>
            </a:r>
          </a:p>
          <a:p>
            <a:r>
              <a:rPr lang="en-US" dirty="0"/>
              <a:t>Explanation </a:t>
            </a:r>
            <a:r>
              <a:rPr lang="en-US" dirty="0" smtClean="0"/>
              <a:t>(2) _Gnomes can’t reach the clothesline___</a:t>
            </a:r>
            <a:endParaRPr lang="en-US" dirty="0"/>
          </a:p>
        </p:txBody>
      </p:sp>
    </p:spTree>
    <p:extLst>
      <p:ext uri="{BB962C8B-B14F-4D97-AF65-F5344CB8AC3E}">
        <p14:creationId xmlns:p14="http://schemas.microsoft.com/office/powerpoint/2010/main" val="39225852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Paragraph</a:t>
            </a:r>
            <a:endParaRPr lang="en-US" dirty="0"/>
          </a:p>
        </p:txBody>
      </p:sp>
      <p:sp>
        <p:nvSpPr>
          <p:cNvPr id="3" name="Content Placeholder 2"/>
          <p:cNvSpPr>
            <a:spLocks noGrp="1"/>
          </p:cNvSpPr>
          <p:nvPr>
            <p:ph idx="1"/>
          </p:nvPr>
        </p:nvSpPr>
        <p:spPr/>
        <p:txBody>
          <a:bodyPr>
            <a:normAutofit fontScale="92500" lnSpcReduction="10000"/>
          </a:bodyPr>
          <a:lstStyle/>
          <a:p>
            <a:r>
              <a:rPr lang="en-US" dirty="0"/>
              <a:t>Gnomes steal socks by sneaking them out of the dryer when no one is looking. This practice can be understood by looking at the size of the sneaky little criminals. </a:t>
            </a:r>
            <a:r>
              <a:rPr lang="en-US" i="1" dirty="0"/>
              <a:t>According a report by Michael Fernandez, a well-known gnome hunter, the average common house gnome “is quite short, the average gnome ranging between 9 inches and 1 foot in height” (Fernandez 382). </a:t>
            </a:r>
            <a:r>
              <a:rPr lang="en-US" b="1" dirty="0"/>
              <a:t>This makes gnomes the perfect height to climb into clothes dryers.  They would easily fit inside a standard washer, and their small size allows them to sneak by undetected</a:t>
            </a:r>
            <a:r>
              <a:rPr lang="en-US" dirty="0"/>
              <a:t>. </a:t>
            </a:r>
            <a:r>
              <a:rPr lang="en-US" i="1" dirty="0"/>
              <a:t>Furthermore, in a study published by the National Sock Institute, Dr. </a:t>
            </a:r>
            <a:r>
              <a:rPr lang="en-US" i="1" dirty="0" err="1"/>
              <a:t>Presko</a:t>
            </a:r>
            <a:r>
              <a:rPr lang="en-US" i="1" dirty="0"/>
              <a:t> states, “Households that hang clothes to dry on a clothesline tend to have very low rates of missing socks” (</a:t>
            </a:r>
            <a:r>
              <a:rPr lang="en-US" i="1" dirty="0" err="1"/>
              <a:t>Presko</a:t>
            </a:r>
            <a:r>
              <a:rPr lang="en-US" i="1" dirty="0"/>
              <a:t> 17).</a:t>
            </a:r>
            <a:r>
              <a:rPr lang="en-US" dirty="0"/>
              <a:t> </a:t>
            </a:r>
            <a:r>
              <a:rPr lang="en-US" b="1" dirty="0"/>
              <a:t>Clotheslines tend to hang much higher than a foot from the ground. Gnomes cannot reach clothes hanging on a line. This explains why sock theft rates are so low in households which use clotheslines. But to truly understand the problem of gnome-related sock theft, the motives driving the gnomes must be examined.</a:t>
            </a:r>
            <a:endParaRPr lang="en-US" dirty="0"/>
          </a:p>
          <a:p>
            <a:endParaRPr lang="en-US" dirty="0"/>
          </a:p>
        </p:txBody>
      </p:sp>
    </p:spTree>
    <p:extLst>
      <p:ext uri="{BB962C8B-B14F-4D97-AF65-F5344CB8AC3E}">
        <p14:creationId xmlns:p14="http://schemas.microsoft.com/office/powerpoint/2010/main" val="42249739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82</TotalTime>
  <Words>623</Words>
  <Application>Microsoft Macintosh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P.I.E. Format</vt:lpstr>
      <vt:lpstr>Why use P.I.E.?</vt:lpstr>
      <vt:lpstr>Elements of P.I.E.</vt:lpstr>
      <vt:lpstr>Point</vt:lpstr>
      <vt:lpstr>Information</vt:lpstr>
      <vt:lpstr>Explanation</vt:lpstr>
      <vt:lpstr>P.I.E. Outline</vt:lpstr>
      <vt:lpstr>P.I.E. Outline</vt:lpstr>
      <vt:lpstr>Sample Paragraph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Format</dc:title>
  <dc:creator>1</dc:creator>
  <cp:lastModifiedBy>1</cp:lastModifiedBy>
  <cp:revision>4</cp:revision>
  <dcterms:created xsi:type="dcterms:W3CDTF">2014-08-28T13:58:23Z</dcterms:created>
  <dcterms:modified xsi:type="dcterms:W3CDTF">2014-08-28T16:46:40Z</dcterms:modified>
</cp:coreProperties>
</file>