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82" r:id="rId2"/>
    <p:sldId id="283" r:id="rId3"/>
    <p:sldId id="285" r:id="rId4"/>
    <p:sldId id="277" r:id="rId5"/>
    <p:sldId id="265" r:id="rId6"/>
    <p:sldId id="266" r:id="rId7"/>
    <p:sldId id="256" r:id="rId8"/>
    <p:sldId id="259" r:id="rId9"/>
    <p:sldId id="260" r:id="rId10"/>
    <p:sldId id="261" r:id="rId11"/>
    <p:sldId id="281" r:id="rId12"/>
    <p:sldId id="263" r:id="rId13"/>
    <p:sldId id="264" r:id="rId14"/>
    <p:sldId id="267" r:id="rId15"/>
    <p:sldId id="268" r:id="rId16"/>
    <p:sldId id="280" r:id="rId17"/>
    <p:sldId id="270" r:id="rId18"/>
    <p:sldId id="271" r:id="rId19"/>
    <p:sldId id="272" r:id="rId20"/>
    <p:sldId id="286" r:id="rId21"/>
    <p:sldId id="287" r:id="rId22"/>
    <p:sldId id="274" r:id="rId23"/>
    <p:sldId id="257" r:id="rId24"/>
    <p:sldId id="273" r:id="rId25"/>
    <p:sldId id="258" r:id="rId26"/>
    <p:sldId id="276" r:id="rId27"/>
    <p:sldId id="275" r:id="rId28"/>
    <p:sldId id="278"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13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3A7019-CCD1-4031-87BC-94F88C097923}" type="datetimeFigureOut">
              <a:rPr lang="en-US" smtClean="0"/>
              <a:pPr/>
              <a:t>10/1/14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20EE4A-CDC0-4D1D-87DD-AD2AB5EC5A38}" type="slidenum">
              <a:rPr lang="en-US" smtClean="0"/>
              <a:pPr/>
              <a:t>‹#›</a:t>
            </a:fld>
            <a:endParaRPr lang="en-US"/>
          </a:p>
        </p:txBody>
      </p:sp>
    </p:spTree>
    <p:extLst>
      <p:ext uri="{BB962C8B-B14F-4D97-AF65-F5344CB8AC3E}">
        <p14:creationId xmlns:p14="http://schemas.microsoft.com/office/powerpoint/2010/main" val="5679840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B2B393-8930-40DF-8969-EDE39BF15CA3}" type="datetimeFigureOut">
              <a:rPr lang="en-US" smtClean="0"/>
              <a:pPr/>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2B393-8930-40DF-8969-EDE39BF15CA3}" type="datetimeFigureOut">
              <a:rPr lang="en-US" smtClean="0"/>
              <a:pPr/>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2B393-8930-40DF-8969-EDE39BF15CA3}" type="datetimeFigureOut">
              <a:rPr lang="en-US" smtClean="0"/>
              <a:pPr/>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2B393-8930-40DF-8969-EDE39BF15CA3}" type="datetimeFigureOut">
              <a:rPr lang="en-US" smtClean="0"/>
              <a:pPr/>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2B393-8930-40DF-8969-EDE39BF15CA3}" type="datetimeFigureOut">
              <a:rPr lang="en-US" smtClean="0"/>
              <a:pPr/>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B2B393-8930-40DF-8969-EDE39BF15CA3}" type="datetimeFigureOut">
              <a:rPr lang="en-US" smtClean="0"/>
              <a:pPr/>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B2B393-8930-40DF-8969-EDE39BF15CA3}" type="datetimeFigureOut">
              <a:rPr lang="en-US" smtClean="0"/>
              <a:pPr/>
              <a:t>10/1/14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B2B393-8930-40DF-8969-EDE39BF15CA3}" type="datetimeFigureOut">
              <a:rPr lang="en-US" smtClean="0"/>
              <a:pPr/>
              <a:t>10/1/14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2B393-8930-40DF-8969-EDE39BF15CA3}" type="datetimeFigureOut">
              <a:rPr lang="en-US" smtClean="0"/>
              <a:pPr/>
              <a:t>10/1/14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2B393-8930-40DF-8969-EDE39BF15CA3}" type="datetimeFigureOut">
              <a:rPr lang="en-US" smtClean="0"/>
              <a:pPr/>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2B393-8930-40DF-8969-EDE39BF15CA3}" type="datetimeFigureOut">
              <a:rPr lang="en-US" smtClean="0"/>
              <a:pPr/>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593BD-116B-4295-835E-6758945BE4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B393-8930-40DF-8969-EDE39BF15CA3}" type="datetimeFigureOut">
              <a:rPr lang="en-US" smtClean="0"/>
              <a:pPr/>
              <a:t>10/1/14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593BD-116B-4295-835E-6758945BE4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71eY67Ht4L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itchFamily="82" charset="0"/>
              </a:rPr>
              <a:t>Thursday</a:t>
            </a:r>
            <a:r>
              <a:rPr lang="en-US" dirty="0">
                <a:latin typeface="Algerian" pitchFamily="82" charset="0"/>
              </a:rPr>
              <a:t/>
            </a:r>
            <a:br>
              <a:rPr lang="en-US" dirty="0">
                <a:latin typeface="Algerian" pitchFamily="82" charset="0"/>
              </a:rPr>
            </a:br>
            <a:r>
              <a:rPr lang="en-US" dirty="0">
                <a:latin typeface="Algerian" pitchFamily="82" charset="0"/>
              </a:rPr>
              <a:t>September </a:t>
            </a:r>
            <a:r>
              <a:rPr lang="en-US" dirty="0" smtClean="0">
                <a:latin typeface="Algerian" pitchFamily="82" charset="0"/>
              </a:rPr>
              <a:t>4, </a:t>
            </a:r>
            <a:r>
              <a:rPr lang="en-US" dirty="0">
                <a:latin typeface="Algerian" pitchFamily="82" charset="0"/>
              </a:rPr>
              <a:t>2014</a:t>
            </a:r>
            <a:endParaRPr lang="en-US" dirty="0"/>
          </a:p>
        </p:txBody>
      </p:sp>
      <p:sp>
        <p:nvSpPr>
          <p:cNvPr id="3" name="Content Placeholder 2"/>
          <p:cNvSpPr>
            <a:spLocks noGrp="1"/>
          </p:cNvSpPr>
          <p:nvPr>
            <p:ph sz="half" idx="1"/>
          </p:nvPr>
        </p:nvSpPr>
        <p:spPr>
          <a:xfrm>
            <a:off x="457200" y="1600200"/>
            <a:ext cx="8077200" cy="4525963"/>
          </a:xfrm>
        </p:spPr>
        <p:txBody>
          <a:bodyPr/>
          <a:lstStyle/>
          <a:p>
            <a:pPr marL="0" indent="0" algn="ctr">
              <a:buNone/>
            </a:pPr>
            <a:r>
              <a:rPr lang="en-US" dirty="0" smtClean="0"/>
              <a:t>Warm up:</a:t>
            </a:r>
          </a:p>
          <a:p>
            <a:pPr marL="0" indent="0" algn="ctr">
              <a:buNone/>
            </a:pPr>
            <a:r>
              <a:rPr lang="en-US" sz="5400" dirty="0" smtClean="0"/>
              <a:t>Please contrast Individualism and Collectivism</a:t>
            </a:r>
          </a:p>
          <a:p>
            <a:endParaRPr lang="en-US" dirty="0"/>
          </a:p>
        </p:txBody>
      </p:sp>
    </p:spTree>
    <p:extLst>
      <p:ext uri="{BB962C8B-B14F-4D97-AF65-F5344CB8AC3E}">
        <p14:creationId xmlns:p14="http://schemas.microsoft.com/office/powerpoint/2010/main" val="5506046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838200"/>
          </a:xfrm>
        </p:spPr>
        <p:txBody>
          <a:bodyPr>
            <a:noAutofit/>
          </a:bodyPr>
          <a:lstStyle/>
          <a:p>
            <a:r>
              <a:rPr lang="en-US" sz="3200" dirty="0" smtClean="0"/>
              <a:t>Cincinnatus- 5</a:t>
            </a:r>
            <a:r>
              <a:rPr lang="en-US" sz="3200" baseline="30000" dirty="0" smtClean="0"/>
              <a:t>th</a:t>
            </a:r>
            <a:r>
              <a:rPr lang="en-US" sz="3200" dirty="0" smtClean="0"/>
              <a:t> century B.C.</a:t>
            </a:r>
            <a:br>
              <a:rPr lang="en-US" sz="3200" dirty="0" smtClean="0"/>
            </a:br>
            <a:r>
              <a:rPr lang="en-US" sz="3200" dirty="0" smtClean="0"/>
              <a:t>Ancient Rome</a:t>
            </a:r>
            <a:endParaRPr lang="en-US" sz="3200" dirty="0"/>
          </a:p>
        </p:txBody>
      </p:sp>
      <p:sp>
        <p:nvSpPr>
          <p:cNvPr id="3" name="Subtitle 2"/>
          <p:cNvSpPr>
            <a:spLocks noGrp="1"/>
          </p:cNvSpPr>
          <p:nvPr>
            <p:ph type="subTitle" idx="1"/>
          </p:nvPr>
        </p:nvSpPr>
        <p:spPr>
          <a:xfrm>
            <a:off x="533400" y="1143000"/>
            <a:ext cx="4038600" cy="5410200"/>
          </a:xfrm>
        </p:spPr>
        <p:txBody>
          <a:bodyPr>
            <a:normAutofit lnSpcReduction="10000"/>
          </a:bodyPr>
          <a:lstStyle/>
          <a:p>
            <a:pPr algn="l">
              <a:buFont typeface="Arial" pitchFamily="34" charset="0"/>
              <a:buChar char="•"/>
            </a:pPr>
            <a:r>
              <a:rPr lang="en-US" sz="2400" dirty="0" smtClean="0">
                <a:solidFill>
                  <a:srgbClr val="C00000"/>
                </a:solidFill>
              </a:rPr>
              <a:t>Under the leadership of Cincinnatus, the Roman army defeated the invaders in a battle which lasted two days.</a:t>
            </a:r>
          </a:p>
          <a:p>
            <a:pPr algn="l">
              <a:buFont typeface="Arial" pitchFamily="34" charset="0"/>
              <a:buChar char="•"/>
            </a:pPr>
            <a:r>
              <a:rPr lang="en-US" sz="2400" dirty="0" smtClean="0">
                <a:solidFill>
                  <a:srgbClr val="C00000"/>
                </a:solidFill>
              </a:rPr>
              <a:t>Upon his return to Rome, Cincinnatus was hailed as dictator.</a:t>
            </a:r>
          </a:p>
          <a:p>
            <a:pPr algn="l">
              <a:buFont typeface="Arial" pitchFamily="34" charset="0"/>
              <a:buChar char="•"/>
            </a:pPr>
            <a:r>
              <a:rPr lang="en-US" sz="2400" dirty="0" smtClean="0">
                <a:solidFill>
                  <a:srgbClr val="C00000"/>
                </a:solidFill>
              </a:rPr>
              <a:t>Rather than take power from the Senate, Cincinnatus returned to his farm to resume his life as a Roman farmer.</a:t>
            </a:r>
          </a:p>
          <a:p>
            <a:pPr algn="l">
              <a:buFont typeface="Arial" pitchFamily="34" charset="0"/>
              <a:buChar char="•"/>
            </a:pPr>
            <a:r>
              <a:rPr lang="en-US" sz="2400" dirty="0" smtClean="0">
                <a:solidFill>
                  <a:srgbClr val="C00000"/>
                </a:solidFill>
              </a:rPr>
              <a:t>Cincinnatus proved through his actions that he valued being a good citizen more than he valued fame and power.</a:t>
            </a:r>
            <a:endParaRPr lang="en-US" sz="2400" dirty="0">
              <a:solidFill>
                <a:srgbClr val="C00000"/>
              </a:solidFill>
            </a:endParaRPr>
          </a:p>
        </p:txBody>
      </p:sp>
      <p:pic>
        <p:nvPicPr>
          <p:cNvPr id="18434" name="Picture 2" descr="http://www.1st-art-gallery.com/thumbnail/203926/1/Scene-From-The-Life-Of-Cincinnatus.-Cincinnatus-Returning-To-His-Plough-Decorated-With-A-Laurel-Wreath,-1799.jpg"/>
          <p:cNvPicPr>
            <a:picLocks noChangeAspect="1" noChangeArrowheads="1"/>
          </p:cNvPicPr>
          <p:nvPr/>
        </p:nvPicPr>
        <p:blipFill>
          <a:blip r:embed="rId2" cstate="print"/>
          <a:srcRect/>
          <a:stretch>
            <a:fillRect/>
          </a:stretch>
        </p:blipFill>
        <p:spPr bwMode="auto">
          <a:xfrm>
            <a:off x="5029200" y="1295400"/>
            <a:ext cx="3838575" cy="52768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Cincinnatus Video</a:t>
            </a:r>
            <a:endParaRPr lang="en-US" dirty="0"/>
          </a:p>
        </p:txBody>
      </p:sp>
      <p:sp>
        <p:nvSpPr>
          <p:cNvPr id="3" name="Content Placeholder 2"/>
          <p:cNvSpPr>
            <a:spLocks noGrp="1"/>
          </p:cNvSpPr>
          <p:nvPr>
            <p:ph idx="1"/>
          </p:nvPr>
        </p:nvSpPr>
        <p:spPr/>
        <p:txBody>
          <a:bodyPr/>
          <a:lstStyle/>
          <a:p>
            <a:r>
              <a:rPr lang="en-US" dirty="0">
                <a:hlinkClick r:id="rId2"/>
              </a:rPr>
              <a:t>http://youtu.be/</a:t>
            </a:r>
            <a:r>
              <a:rPr lang="en-US" dirty="0" smtClean="0">
                <a:hlinkClick r:id="rId2"/>
              </a:rPr>
              <a:t>71eY67Ht4Lo</a:t>
            </a:r>
            <a:endParaRPr lang="en-US" dirty="0" smtClean="0"/>
          </a:p>
          <a:p>
            <a:endParaRPr lang="en-US" dirty="0"/>
          </a:p>
        </p:txBody>
      </p:sp>
    </p:spTree>
    <p:extLst>
      <p:ext uri="{BB962C8B-B14F-4D97-AF65-F5344CB8AC3E}">
        <p14:creationId xmlns:p14="http://schemas.microsoft.com/office/powerpoint/2010/main" val="22086721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838200"/>
          </a:xfrm>
        </p:spPr>
        <p:txBody>
          <a:bodyPr>
            <a:noAutofit/>
          </a:bodyPr>
          <a:lstStyle/>
          <a:p>
            <a:r>
              <a:rPr lang="en-US" sz="3600" dirty="0" smtClean="0"/>
              <a:t>George Washington:</a:t>
            </a:r>
            <a:br>
              <a:rPr lang="en-US" sz="3600" dirty="0" smtClean="0"/>
            </a:br>
            <a:r>
              <a:rPr lang="en-US" sz="3600" dirty="0" smtClean="0"/>
              <a:t>“First in the hearts of his countrymen”</a:t>
            </a:r>
            <a:endParaRPr lang="en-US" sz="3600" dirty="0"/>
          </a:p>
        </p:txBody>
      </p:sp>
      <p:sp>
        <p:nvSpPr>
          <p:cNvPr id="3" name="Subtitle 2"/>
          <p:cNvSpPr>
            <a:spLocks noGrp="1"/>
          </p:cNvSpPr>
          <p:nvPr>
            <p:ph type="subTitle" idx="1"/>
          </p:nvPr>
        </p:nvSpPr>
        <p:spPr>
          <a:xfrm>
            <a:off x="457200" y="1524000"/>
            <a:ext cx="4267200" cy="5029200"/>
          </a:xfrm>
        </p:spPr>
        <p:txBody>
          <a:bodyPr>
            <a:normAutofit fontScale="92500"/>
          </a:bodyPr>
          <a:lstStyle/>
          <a:p>
            <a:pPr>
              <a:buFont typeface="Arial" pitchFamily="34" charset="0"/>
              <a:buChar char="•"/>
            </a:pPr>
            <a:r>
              <a:rPr lang="en-US" sz="2400" dirty="0" smtClean="0">
                <a:solidFill>
                  <a:srgbClr val="C00000"/>
                </a:solidFill>
              </a:rPr>
              <a:t>George Washington led the Continental Army during the Revolutionary War (1776-1783)</a:t>
            </a:r>
          </a:p>
          <a:p>
            <a:pPr>
              <a:buFont typeface="Arial" pitchFamily="34" charset="0"/>
              <a:buChar char="•"/>
            </a:pPr>
            <a:endParaRPr lang="en-US" sz="2400" dirty="0" smtClean="0">
              <a:solidFill>
                <a:srgbClr val="C00000"/>
              </a:solidFill>
            </a:endParaRPr>
          </a:p>
          <a:p>
            <a:pPr>
              <a:buFont typeface="Arial" pitchFamily="34" charset="0"/>
              <a:buChar char="•"/>
            </a:pPr>
            <a:r>
              <a:rPr lang="en-US" sz="2400" dirty="0" smtClean="0">
                <a:solidFill>
                  <a:srgbClr val="C00000"/>
                </a:solidFill>
              </a:rPr>
              <a:t>As you know, Washington was revered both as a military leader and as a symbol of American virtue</a:t>
            </a:r>
          </a:p>
          <a:p>
            <a:pPr>
              <a:buFont typeface="Arial" pitchFamily="34" charset="0"/>
              <a:buChar char="•"/>
            </a:pPr>
            <a:endParaRPr lang="en-US" sz="2400" dirty="0" smtClean="0">
              <a:solidFill>
                <a:srgbClr val="C00000"/>
              </a:solidFill>
            </a:endParaRPr>
          </a:p>
          <a:p>
            <a:pPr>
              <a:buFont typeface="Arial" pitchFamily="34" charset="0"/>
              <a:buChar char="•"/>
            </a:pPr>
            <a:r>
              <a:rPr lang="en-US" sz="2400" dirty="0" smtClean="0">
                <a:solidFill>
                  <a:srgbClr val="C00000"/>
                </a:solidFill>
                <a:latin typeface="+mj-lt"/>
              </a:rPr>
              <a:t>“He is polite with dignity, affable without formality, distant without haughtiness, grave without austerity; modest, wise and good.”</a:t>
            </a:r>
          </a:p>
          <a:p>
            <a:r>
              <a:rPr lang="en-US" sz="2400" dirty="0" smtClean="0">
                <a:solidFill>
                  <a:srgbClr val="C00000"/>
                </a:solidFill>
                <a:latin typeface="+mj-lt"/>
              </a:rPr>
              <a:t>- Abigail Adams</a:t>
            </a:r>
            <a:endParaRPr lang="en-US" sz="2400" dirty="0">
              <a:solidFill>
                <a:srgbClr val="C00000"/>
              </a:solidFill>
              <a:latin typeface="+mj-lt"/>
            </a:endParaRPr>
          </a:p>
        </p:txBody>
      </p:sp>
      <p:pic>
        <p:nvPicPr>
          <p:cNvPr id="2050" name="Picture 2" descr="http://www.mccordclan.com/George%20Washington%201782%20painting.jpg"/>
          <p:cNvPicPr>
            <a:picLocks noChangeAspect="1" noChangeArrowheads="1"/>
          </p:cNvPicPr>
          <p:nvPr/>
        </p:nvPicPr>
        <p:blipFill>
          <a:blip r:embed="rId2" cstate="print"/>
          <a:srcRect/>
          <a:stretch>
            <a:fillRect/>
          </a:stretch>
        </p:blipFill>
        <p:spPr bwMode="auto">
          <a:xfrm>
            <a:off x="5257800" y="1905000"/>
            <a:ext cx="3505200" cy="404558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838200"/>
          </a:xfrm>
        </p:spPr>
        <p:txBody>
          <a:bodyPr>
            <a:noAutofit/>
          </a:bodyPr>
          <a:lstStyle/>
          <a:p>
            <a:r>
              <a:rPr lang="en-US" sz="3600" dirty="0" smtClean="0"/>
              <a:t>George Washington:</a:t>
            </a:r>
            <a:br>
              <a:rPr lang="en-US" sz="3600" dirty="0" smtClean="0"/>
            </a:br>
            <a:r>
              <a:rPr lang="en-US" sz="3600" dirty="0" smtClean="0"/>
              <a:t>“First in the hearts of his countrymen”</a:t>
            </a:r>
            <a:endParaRPr lang="en-US" sz="3600" dirty="0"/>
          </a:p>
        </p:txBody>
      </p:sp>
      <p:sp>
        <p:nvSpPr>
          <p:cNvPr id="3" name="Subtitle 2"/>
          <p:cNvSpPr>
            <a:spLocks noGrp="1"/>
          </p:cNvSpPr>
          <p:nvPr>
            <p:ph type="subTitle" idx="1"/>
          </p:nvPr>
        </p:nvSpPr>
        <p:spPr>
          <a:xfrm>
            <a:off x="457200" y="1524000"/>
            <a:ext cx="4419600" cy="5029200"/>
          </a:xfrm>
        </p:spPr>
        <p:txBody>
          <a:bodyPr>
            <a:normAutofit lnSpcReduction="10000"/>
          </a:bodyPr>
          <a:lstStyle/>
          <a:p>
            <a:pPr algn="l">
              <a:buFont typeface="Arial" pitchFamily="34" charset="0"/>
              <a:buChar char="•"/>
            </a:pPr>
            <a:r>
              <a:rPr lang="en-US" sz="2400" dirty="0" smtClean="0">
                <a:solidFill>
                  <a:srgbClr val="C00000"/>
                </a:solidFill>
              </a:rPr>
              <a:t>After the Revolutionary War…Washington resigns his position as commander of the Continental Army and returns to Mt. Vernon (his home in Virginia).</a:t>
            </a:r>
          </a:p>
          <a:p>
            <a:pPr>
              <a:buFont typeface="Arial" pitchFamily="34" charset="0"/>
              <a:buChar char="•"/>
            </a:pPr>
            <a:endParaRPr lang="en-US" sz="2400" dirty="0" smtClean="0">
              <a:solidFill>
                <a:srgbClr val="C00000"/>
              </a:solidFill>
              <a:latin typeface="+mj-lt"/>
            </a:endParaRPr>
          </a:p>
          <a:p>
            <a:pPr algn="l">
              <a:buFont typeface="Arial" pitchFamily="34" charset="0"/>
              <a:buChar char="•"/>
            </a:pPr>
            <a:r>
              <a:rPr lang="en-US" sz="2400" dirty="0" smtClean="0">
                <a:solidFill>
                  <a:srgbClr val="C00000"/>
                </a:solidFill>
                <a:latin typeface="+mj-lt"/>
              </a:rPr>
              <a:t>After the new Constitution was ratified and the first presidential election was won by Washington, he served only two terms.</a:t>
            </a:r>
          </a:p>
          <a:p>
            <a:pPr algn="l">
              <a:buFont typeface="Arial" pitchFamily="34" charset="0"/>
              <a:buChar char="•"/>
            </a:pPr>
            <a:endParaRPr lang="en-US" sz="2400" dirty="0" smtClean="0">
              <a:solidFill>
                <a:srgbClr val="C00000"/>
              </a:solidFill>
              <a:latin typeface="+mj-lt"/>
            </a:endParaRPr>
          </a:p>
          <a:p>
            <a:pPr algn="l"/>
            <a:r>
              <a:rPr lang="en-US" sz="2400" i="1" u="sng" dirty="0" smtClean="0">
                <a:solidFill>
                  <a:srgbClr val="C00000"/>
                </a:solidFill>
                <a:latin typeface="+mj-lt"/>
              </a:rPr>
              <a:t>Could Washington have continued as President?</a:t>
            </a:r>
            <a:endParaRPr lang="en-US" sz="2400" i="1" u="sng" dirty="0">
              <a:solidFill>
                <a:srgbClr val="C00000"/>
              </a:solidFill>
              <a:latin typeface="+mj-lt"/>
            </a:endParaRPr>
          </a:p>
        </p:txBody>
      </p:sp>
      <p:pic>
        <p:nvPicPr>
          <p:cNvPr id="19458" name="Picture 2" descr="http://www.solarnavigator.net/history/explorers_history/President_George_Washington.jpg"/>
          <p:cNvPicPr>
            <a:picLocks noChangeAspect="1" noChangeArrowheads="1"/>
          </p:cNvPicPr>
          <p:nvPr/>
        </p:nvPicPr>
        <p:blipFill>
          <a:blip r:embed="rId2" cstate="print"/>
          <a:srcRect/>
          <a:stretch>
            <a:fillRect/>
          </a:stretch>
        </p:blipFill>
        <p:spPr bwMode="auto">
          <a:xfrm>
            <a:off x="5486400" y="1524000"/>
            <a:ext cx="3219450" cy="49720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dirty="0" smtClean="0">
                <a:solidFill>
                  <a:srgbClr val="C00000"/>
                </a:solidFill>
              </a:rPr>
              <a:t>Groups of 2-3…one person must record discussion results (10 min.)</a:t>
            </a:r>
            <a:r>
              <a:rPr lang="en-US" dirty="0" smtClean="0"/>
              <a:t/>
            </a:r>
            <a:br>
              <a:rPr lang="en-US" dirty="0" smtClean="0"/>
            </a:br>
            <a:r>
              <a:rPr lang="en-US" dirty="0" smtClean="0"/>
              <a:t/>
            </a:r>
            <a:br>
              <a:rPr lang="en-US" dirty="0" smtClean="0"/>
            </a:br>
            <a:r>
              <a:rPr lang="en-US" dirty="0" smtClean="0">
                <a:solidFill>
                  <a:schemeClr val="tx2">
                    <a:lumMod val="75000"/>
                  </a:schemeClr>
                </a:solidFill>
              </a:rPr>
              <a:t>Who exhibits Civic Virtue in America today?  Explain…</a:t>
            </a:r>
            <a:br>
              <a:rPr lang="en-US" dirty="0" smtClean="0">
                <a:solidFill>
                  <a:schemeClr val="tx2">
                    <a:lumMod val="75000"/>
                  </a:schemeClr>
                </a:solidFill>
              </a:rPr>
            </a:br>
            <a:r>
              <a:rPr lang="en-US" dirty="0" smtClean="0">
                <a:solidFill>
                  <a:schemeClr val="tx2">
                    <a:lumMod val="75000"/>
                  </a:schemeClr>
                </a:solidFill>
              </a:rPr>
              <a:t/>
            </a:r>
            <a:br>
              <a:rPr lang="en-US" dirty="0" smtClean="0">
                <a:solidFill>
                  <a:schemeClr val="tx2">
                    <a:lumMod val="75000"/>
                  </a:schemeClr>
                </a:solidFill>
              </a:rPr>
            </a:br>
            <a:r>
              <a:rPr lang="en-US" dirty="0" smtClean="0">
                <a:solidFill>
                  <a:schemeClr val="tx2">
                    <a:lumMod val="75000"/>
                  </a:schemeClr>
                </a:solidFill>
              </a:rPr>
              <a:t>What historical figures have exhibited Civic Virtue?  Explain…</a:t>
            </a:r>
            <a:endParaRPr lang="en-US"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Civic Virtue (examples)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Tillman</a:t>
            </a:r>
            <a:endParaRPr lang="en-US" dirty="0"/>
          </a:p>
        </p:txBody>
      </p:sp>
      <p:pic>
        <p:nvPicPr>
          <p:cNvPr id="5" name="Content Placeholder 4"/>
          <p:cNvPicPr>
            <a:picLocks noGrp="1" noChangeAspect="1"/>
          </p:cNvPicPr>
          <p:nvPr>
            <p:ph sz="half" idx="1"/>
          </p:nvPr>
        </p:nvPicPr>
        <p:blipFill>
          <a:blip r:embed="rId2"/>
          <a:srcRect l="14077" r="14077"/>
          <a:stretch>
            <a:fillRect/>
          </a:stretch>
        </p:blipFill>
        <p:spPr>
          <a:xfrm>
            <a:off x="838200" y="1524000"/>
            <a:ext cx="3581400" cy="4953000"/>
          </a:xfrm>
        </p:spPr>
      </p:pic>
      <p:pic>
        <p:nvPicPr>
          <p:cNvPr id="6" name="Picture 5"/>
          <p:cNvPicPr>
            <a:picLocks noChangeAspect="1"/>
          </p:cNvPicPr>
          <p:nvPr/>
        </p:nvPicPr>
        <p:blipFill>
          <a:blip r:embed="rId3"/>
          <a:stretch>
            <a:fillRect/>
          </a:stretch>
        </p:blipFill>
        <p:spPr>
          <a:xfrm>
            <a:off x="4876800" y="1447800"/>
            <a:ext cx="3810000" cy="4953000"/>
          </a:xfrm>
          <a:prstGeom prst="rect">
            <a:avLst/>
          </a:prstGeom>
        </p:spPr>
      </p:pic>
    </p:spTree>
    <p:extLst>
      <p:ext uri="{BB962C8B-B14F-4D97-AF65-F5344CB8AC3E}">
        <p14:creationId xmlns:p14="http://schemas.microsoft.com/office/powerpoint/2010/main" val="8859970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10200" y="990600"/>
            <a:ext cx="3200400" cy="4524316"/>
          </a:xfrm>
          <a:prstGeom prst="rect">
            <a:avLst/>
          </a:prstGeom>
          <a:noFill/>
        </p:spPr>
        <p:txBody>
          <a:bodyPr wrap="square" rtlCol="0">
            <a:spAutoFit/>
          </a:bodyPr>
          <a:lstStyle/>
          <a:p>
            <a:r>
              <a:rPr lang="en-US" sz="3200" b="1" dirty="0" smtClean="0"/>
              <a:t>Oprah Winfrey:</a:t>
            </a:r>
          </a:p>
          <a:p>
            <a:r>
              <a:rPr lang="en-US" sz="2800" dirty="0" smtClean="0"/>
              <a:t>Actively supports through charities and involvement:</a:t>
            </a:r>
          </a:p>
          <a:p>
            <a:endParaRPr lang="en-US" sz="2800" dirty="0" smtClean="0"/>
          </a:p>
          <a:p>
            <a:r>
              <a:rPr lang="en-US" sz="1600" u="sng" dirty="0" smtClean="0">
                <a:solidFill>
                  <a:srgbClr val="C00000"/>
                </a:solidFill>
              </a:rPr>
              <a:t>Abuse, Adoption, Fostering, Orphans, AIDS, Animals, Cancer, Children, Creative Arts, Disaster Relief, Economic/Business Support, Education, Environment, Family/Parent Support, Health, Human Rights, Hunger, Miscellaneous, Peace, Poverty, Rape/Sexual Abuse, Women</a:t>
            </a:r>
          </a:p>
        </p:txBody>
      </p:sp>
      <p:pic>
        <p:nvPicPr>
          <p:cNvPr id="26626" name="Picture 2" descr="http://tiffabee.files.wordpress.com/2008/12/oprah-winfrey.jpg"/>
          <p:cNvPicPr>
            <a:picLocks noChangeAspect="1" noChangeArrowheads="1"/>
          </p:cNvPicPr>
          <p:nvPr/>
        </p:nvPicPr>
        <p:blipFill>
          <a:blip r:embed="rId2" cstate="print"/>
          <a:srcRect/>
          <a:stretch>
            <a:fillRect/>
          </a:stretch>
        </p:blipFill>
        <p:spPr bwMode="auto">
          <a:xfrm>
            <a:off x="457200" y="838200"/>
            <a:ext cx="4410075" cy="52768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05400" y="457200"/>
            <a:ext cx="3810000" cy="6401753"/>
          </a:xfrm>
          <a:prstGeom prst="rect">
            <a:avLst/>
          </a:prstGeom>
          <a:noFill/>
        </p:spPr>
        <p:txBody>
          <a:bodyPr wrap="square" rtlCol="0">
            <a:spAutoFit/>
          </a:bodyPr>
          <a:lstStyle/>
          <a:p>
            <a:r>
              <a:rPr lang="en-US" sz="3200" b="1" dirty="0" smtClean="0">
                <a:solidFill>
                  <a:srgbClr val="000000"/>
                </a:solidFill>
              </a:rPr>
              <a:t>Bill Gates:</a:t>
            </a:r>
          </a:p>
          <a:p>
            <a:r>
              <a:rPr lang="en-US" sz="2800" dirty="0" smtClean="0"/>
              <a:t>“From those who are given great resources great things are expected.”</a:t>
            </a:r>
          </a:p>
          <a:p>
            <a:endParaRPr lang="en-US" sz="2800" dirty="0" smtClean="0"/>
          </a:p>
          <a:p>
            <a:r>
              <a:rPr lang="en-US" sz="2800" dirty="0" smtClean="0"/>
              <a:t>Charitable Work:</a:t>
            </a:r>
          </a:p>
          <a:p>
            <a:r>
              <a:rPr lang="en-US" sz="2800" dirty="0" smtClean="0">
                <a:solidFill>
                  <a:srgbClr val="C00000"/>
                </a:solidFill>
              </a:rPr>
              <a:t>AIDS, Animals, At-Risk/Disadvantaged Youths, Children, Education, Environment, Family/Parent Support, Health, Homelessness, Hunger, Poverty</a:t>
            </a:r>
            <a:endParaRPr lang="en-US" sz="2800" i="1" dirty="0" smtClean="0">
              <a:solidFill>
                <a:srgbClr val="C00000"/>
              </a:solidFill>
            </a:endParaRPr>
          </a:p>
          <a:p>
            <a:endParaRPr lang="en-US" dirty="0" smtClean="0"/>
          </a:p>
        </p:txBody>
      </p:sp>
      <p:pic>
        <p:nvPicPr>
          <p:cNvPr id="27652" name="Picture 4" descr="http://www.hoax-slayer.com/images/bill-gates-speech.jpg"/>
          <p:cNvPicPr>
            <a:picLocks noChangeAspect="1" noChangeArrowheads="1"/>
          </p:cNvPicPr>
          <p:nvPr/>
        </p:nvPicPr>
        <p:blipFill>
          <a:blip r:embed="rId2" cstate="print"/>
          <a:srcRect/>
          <a:stretch>
            <a:fillRect/>
          </a:stretch>
        </p:blipFill>
        <p:spPr bwMode="auto">
          <a:xfrm>
            <a:off x="533400" y="1295400"/>
            <a:ext cx="4248150" cy="42481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lstStyle/>
          <a:p>
            <a:r>
              <a:rPr lang="en-US" dirty="0" smtClean="0"/>
              <a:t>Civic Virtue…Final thought…</a:t>
            </a:r>
            <a:br>
              <a:rPr lang="en-US" dirty="0" smtClean="0"/>
            </a:br>
            <a:r>
              <a:rPr lang="en-US" dirty="0" smtClean="0"/>
              <a:t/>
            </a:r>
            <a:br>
              <a:rPr lang="en-US" dirty="0" smtClean="0"/>
            </a:br>
            <a:r>
              <a:rPr lang="en-US" dirty="0" smtClean="0">
                <a:solidFill>
                  <a:srgbClr val="C00000"/>
                </a:solidFill>
              </a:rPr>
              <a:t>Remember that civic virtue can still be seen in this country, this state, this community, and this school!!!</a:t>
            </a:r>
            <a:endParaRPr lang="en-US"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endParaRPr lang="en-US" dirty="0"/>
          </a:p>
        </p:txBody>
      </p:sp>
      <p:sp>
        <p:nvSpPr>
          <p:cNvPr id="5" name="Rectangle 4"/>
          <p:cNvSpPr/>
          <p:nvPr/>
        </p:nvSpPr>
        <p:spPr>
          <a:xfrm>
            <a:off x="762000" y="1295400"/>
            <a:ext cx="7620000" cy="4832093"/>
          </a:xfrm>
          <a:prstGeom prst="rect">
            <a:avLst/>
          </a:prstGeom>
        </p:spPr>
        <p:txBody>
          <a:bodyPr wrap="square">
            <a:spAutoFit/>
          </a:bodyPr>
          <a:lstStyle/>
          <a:p>
            <a:r>
              <a:rPr lang="en-US" sz="2800" b="1" dirty="0"/>
              <a:t>Individualism</a:t>
            </a:r>
            <a:r>
              <a:rPr lang="en-US" sz="2800" dirty="0"/>
              <a:t>:  </a:t>
            </a:r>
          </a:p>
          <a:p>
            <a:r>
              <a:rPr lang="en-US" sz="2800" dirty="0"/>
              <a:t>Social theory favoring freedom of action for individuals over the collective or state control.  Being independent and self reliant.</a:t>
            </a:r>
          </a:p>
          <a:p>
            <a:endParaRPr lang="en-US" sz="2800" dirty="0"/>
          </a:p>
          <a:p>
            <a:endParaRPr lang="en-US" sz="2800" dirty="0"/>
          </a:p>
          <a:p>
            <a:r>
              <a:rPr lang="en-US" sz="2800" b="1" dirty="0"/>
              <a:t>Collectivism: </a:t>
            </a:r>
          </a:p>
          <a:p>
            <a:r>
              <a:rPr lang="en-US" sz="2800" dirty="0"/>
              <a:t>Marked by similarity among members of a group</a:t>
            </a:r>
          </a:p>
          <a:p>
            <a:r>
              <a:rPr lang="en-US" sz="2800" dirty="0"/>
              <a:t>holds that man must be chained to collective action and collective thought for the sake of what is called 'the common good'</a:t>
            </a:r>
            <a:r>
              <a:rPr lang="en-US" sz="2400" dirty="0"/>
              <a:t>.  </a:t>
            </a:r>
          </a:p>
        </p:txBody>
      </p:sp>
    </p:spTree>
    <p:extLst>
      <p:ext uri="{BB962C8B-B14F-4D97-AF65-F5344CB8AC3E}">
        <p14:creationId xmlns:p14="http://schemas.microsoft.com/office/powerpoint/2010/main" val="7972324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Friday</a:t>
            </a:r>
            <a:br>
              <a:rPr lang="en-US" dirty="0" smtClean="0"/>
            </a:br>
            <a:r>
              <a:rPr lang="en-US" dirty="0" smtClean="0"/>
              <a:t>September 5</a:t>
            </a:r>
            <a:r>
              <a:rPr lang="en-US" baseline="30000" dirty="0" smtClean="0"/>
              <a:t>th</a:t>
            </a:r>
            <a:r>
              <a:rPr lang="en-US" dirty="0" smtClean="0"/>
              <a:t>, 2014</a:t>
            </a:r>
            <a:endParaRPr lang="en-US" dirty="0"/>
          </a:p>
        </p:txBody>
      </p:sp>
      <p:sp>
        <p:nvSpPr>
          <p:cNvPr id="4" name="Content Placeholder 3"/>
          <p:cNvSpPr>
            <a:spLocks noGrp="1"/>
          </p:cNvSpPr>
          <p:nvPr>
            <p:ph sz="half" idx="2"/>
          </p:nvPr>
        </p:nvSpPr>
        <p:spPr>
          <a:xfrm>
            <a:off x="685800" y="1600200"/>
            <a:ext cx="8001000" cy="4525963"/>
          </a:xfrm>
        </p:spPr>
        <p:txBody>
          <a:bodyPr>
            <a:noAutofit/>
          </a:bodyPr>
          <a:lstStyle/>
          <a:p>
            <a:pPr marL="0" indent="0" algn="ctr">
              <a:buNone/>
            </a:pPr>
            <a:r>
              <a:rPr lang="en-US" sz="4400" dirty="0" smtClean="0"/>
              <a:t>Warm up</a:t>
            </a:r>
          </a:p>
          <a:p>
            <a:r>
              <a:rPr lang="en-US" sz="4400" dirty="0" smtClean="0"/>
              <a:t>Please define the following terms</a:t>
            </a:r>
          </a:p>
          <a:p>
            <a:pPr lvl="1"/>
            <a:r>
              <a:rPr lang="en-US" sz="4400" dirty="0" smtClean="0"/>
              <a:t>Natural rights</a:t>
            </a:r>
          </a:p>
          <a:p>
            <a:pPr lvl="1"/>
            <a:r>
              <a:rPr lang="en-US" sz="4400" dirty="0" smtClean="0"/>
              <a:t>Common good</a:t>
            </a:r>
          </a:p>
          <a:p>
            <a:pPr lvl="1"/>
            <a:r>
              <a:rPr lang="en-US" sz="4400" dirty="0" smtClean="0"/>
              <a:t>Civic virtue</a:t>
            </a:r>
            <a:endParaRPr lang="en-US" sz="4400" dirty="0"/>
          </a:p>
        </p:txBody>
      </p:sp>
    </p:spTree>
    <p:extLst>
      <p:ext uri="{BB962C8B-B14F-4D97-AF65-F5344CB8AC3E}">
        <p14:creationId xmlns:p14="http://schemas.microsoft.com/office/powerpoint/2010/main" val="34817778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a:t>
            </a:r>
            <a:endParaRPr lang="en-US" dirty="0"/>
          </a:p>
        </p:txBody>
      </p:sp>
      <p:sp>
        <p:nvSpPr>
          <p:cNvPr id="3" name="Content Placeholder 2"/>
          <p:cNvSpPr>
            <a:spLocks noGrp="1"/>
          </p:cNvSpPr>
          <p:nvPr>
            <p:ph sz="half" idx="1"/>
          </p:nvPr>
        </p:nvSpPr>
        <p:spPr>
          <a:xfrm>
            <a:off x="457200" y="1600200"/>
            <a:ext cx="7924800" cy="4525963"/>
          </a:xfrm>
        </p:spPr>
        <p:txBody>
          <a:bodyPr/>
          <a:lstStyle/>
          <a:p>
            <a:r>
              <a:rPr lang="en-US" dirty="0" smtClean="0"/>
              <a:t>Summarize  key terms</a:t>
            </a:r>
          </a:p>
          <a:p>
            <a:r>
              <a:rPr lang="en-US" dirty="0" smtClean="0"/>
              <a:t>Assess Language Arts skills</a:t>
            </a:r>
            <a:endParaRPr lang="en-US" dirty="0"/>
          </a:p>
        </p:txBody>
      </p:sp>
    </p:spTree>
    <p:extLst>
      <p:ext uri="{BB962C8B-B14F-4D97-AF65-F5344CB8AC3E}">
        <p14:creationId xmlns:p14="http://schemas.microsoft.com/office/powerpoint/2010/main" val="9688104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2800" dirty="0" smtClean="0"/>
              <a:t>As we have discussed…</a:t>
            </a:r>
            <a:endParaRPr lang="en-US" sz="2800" dirty="0"/>
          </a:p>
        </p:txBody>
      </p:sp>
      <p:sp>
        <p:nvSpPr>
          <p:cNvPr id="3" name="Content Placeholder 2"/>
          <p:cNvSpPr>
            <a:spLocks noGrp="1"/>
          </p:cNvSpPr>
          <p:nvPr>
            <p:ph idx="1"/>
          </p:nvPr>
        </p:nvSpPr>
        <p:spPr>
          <a:xfrm>
            <a:off x="457200" y="2438400"/>
            <a:ext cx="8229600" cy="3687763"/>
          </a:xfrm>
        </p:spPr>
        <p:txBody>
          <a:bodyPr>
            <a:normAutofit/>
          </a:bodyPr>
          <a:lstStyle/>
          <a:p>
            <a:pPr>
              <a:buNone/>
            </a:pPr>
            <a:r>
              <a:rPr lang="en-US" dirty="0" smtClean="0"/>
              <a:t>Two of the main influences on the Founding Fathers with regard to political theory, were the </a:t>
            </a:r>
            <a:r>
              <a:rPr lang="en-US" i="1" dirty="0" smtClean="0"/>
              <a:t>Natural Rights Philosophy </a:t>
            </a:r>
            <a:r>
              <a:rPr lang="en-US" dirty="0" smtClean="0"/>
              <a:t>(John Locke) and </a:t>
            </a:r>
            <a:r>
              <a:rPr lang="en-US" i="1" dirty="0" smtClean="0"/>
              <a:t>Classical Republicanism </a:t>
            </a:r>
            <a:r>
              <a:rPr lang="en-US" dirty="0" smtClean="0"/>
              <a:t>(Roman Republic).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a:t>
            </a:r>
            <a:r>
              <a:rPr lang="en-US" dirty="0" smtClean="0">
                <a:solidFill>
                  <a:srgbClr val="C00000"/>
                </a:solidFill>
              </a:rPr>
              <a:t>Natural Rights Philosophy </a:t>
            </a:r>
            <a:r>
              <a:rPr lang="en-US" dirty="0" smtClean="0"/>
              <a:t>proposed that governments were founded for the purpose of protecting </a:t>
            </a:r>
            <a:r>
              <a:rPr lang="en-US" i="1" u="sng" dirty="0" smtClean="0">
                <a:solidFill>
                  <a:schemeClr val="accent1">
                    <a:lumMod val="75000"/>
                  </a:schemeClr>
                </a:solidFill>
              </a:rPr>
              <a:t>individual rights</a:t>
            </a:r>
            <a:r>
              <a:rPr lang="en-US" dirty="0" smtClean="0"/>
              <a:t>.</a:t>
            </a:r>
          </a:p>
          <a:p>
            <a:endParaRPr lang="en-US" dirty="0" smtClean="0"/>
          </a:p>
          <a:p>
            <a:r>
              <a:rPr lang="en-US" dirty="0" smtClean="0">
                <a:solidFill>
                  <a:srgbClr val="C00000"/>
                </a:solidFill>
              </a:rPr>
              <a:t>Classical Republicanism </a:t>
            </a:r>
            <a:r>
              <a:rPr lang="en-US" dirty="0" smtClean="0"/>
              <a:t>maintained that governments exist for the </a:t>
            </a:r>
            <a:r>
              <a:rPr lang="en-US" i="1" u="sng" dirty="0" smtClean="0">
                <a:solidFill>
                  <a:schemeClr val="accent1">
                    <a:lumMod val="75000"/>
                  </a:schemeClr>
                </a:solidFill>
              </a:rPr>
              <a:t>common good</a:t>
            </a:r>
            <a:r>
              <a:rPr lang="en-US" dirty="0" smtClean="0">
                <a:solidFill>
                  <a:schemeClr val="accent1">
                    <a:lumMod val="75000"/>
                  </a:schemeClr>
                </a:solidFill>
              </a:rPr>
              <a:t>.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Autofit/>
          </a:bodyPr>
          <a:lstStyle/>
          <a:p>
            <a:r>
              <a:rPr lang="en-US" sz="2800" dirty="0" smtClean="0"/>
              <a:t>How did the Founding Fathers merge the ideas of Classical Republicanism and the Natural Rights Philosophy in the U.S. Constitution?</a:t>
            </a:r>
            <a:br>
              <a:rPr lang="en-US" sz="2800" dirty="0" smtClean="0"/>
            </a:br>
            <a:r>
              <a:rPr lang="en-US" sz="2800" dirty="0" smtClean="0"/>
              <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Father of the Constitution…</a:t>
            </a:r>
            <a:br>
              <a:rPr lang="en-US" dirty="0" smtClean="0"/>
            </a:br>
            <a:r>
              <a:rPr lang="en-US" dirty="0" smtClean="0"/>
              <a:t>James Madison</a:t>
            </a:r>
            <a:endParaRPr lang="en-US" dirty="0"/>
          </a:p>
        </p:txBody>
      </p:sp>
      <p:sp>
        <p:nvSpPr>
          <p:cNvPr id="3" name="Content Placeholder 2"/>
          <p:cNvSpPr>
            <a:spLocks noGrp="1"/>
          </p:cNvSpPr>
          <p:nvPr>
            <p:ph idx="1"/>
          </p:nvPr>
        </p:nvSpPr>
        <p:spPr>
          <a:xfrm>
            <a:off x="609600" y="2438400"/>
            <a:ext cx="3200400" cy="2971800"/>
          </a:xfrm>
        </p:spPr>
        <p:txBody>
          <a:bodyPr>
            <a:normAutofit/>
          </a:bodyPr>
          <a:lstStyle/>
          <a:p>
            <a:pPr>
              <a:buNone/>
            </a:pPr>
            <a:r>
              <a:rPr lang="en-US" sz="2400" dirty="0" smtClean="0"/>
              <a:t>James Madison was largely responsible for the synthesis of these two concepts (common good and individual rights) into one system.</a:t>
            </a:r>
          </a:p>
          <a:p>
            <a:endParaRPr lang="en-US" dirty="0"/>
          </a:p>
        </p:txBody>
      </p:sp>
      <p:pic>
        <p:nvPicPr>
          <p:cNvPr id="4098" name="Picture 2" descr="Image, Source: b&amp;w film copy neg."/>
          <p:cNvPicPr>
            <a:picLocks noChangeAspect="1" noChangeArrowheads="1"/>
          </p:cNvPicPr>
          <p:nvPr/>
        </p:nvPicPr>
        <p:blipFill>
          <a:blip r:embed="rId2" cstate="print"/>
          <a:srcRect/>
          <a:stretch>
            <a:fillRect/>
          </a:stretch>
        </p:blipFill>
        <p:spPr bwMode="auto">
          <a:xfrm>
            <a:off x="4572000" y="1676400"/>
            <a:ext cx="3916680" cy="48768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Father of the Constitution…</a:t>
            </a:r>
            <a:br>
              <a:rPr lang="en-US" dirty="0" smtClean="0"/>
            </a:br>
            <a:r>
              <a:rPr lang="en-US" dirty="0" smtClean="0"/>
              <a:t>James Madison</a:t>
            </a:r>
            <a:endParaRPr lang="en-US" dirty="0"/>
          </a:p>
        </p:txBody>
      </p:sp>
      <p:sp>
        <p:nvSpPr>
          <p:cNvPr id="3" name="Content Placeholder 2"/>
          <p:cNvSpPr>
            <a:spLocks noGrp="1"/>
          </p:cNvSpPr>
          <p:nvPr>
            <p:ph idx="1"/>
          </p:nvPr>
        </p:nvSpPr>
        <p:spPr>
          <a:xfrm>
            <a:off x="304800" y="2286000"/>
            <a:ext cx="3962400" cy="3276600"/>
          </a:xfrm>
        </p:spPr>
        <p:txBody>
          <a:bodyPr>
            <a:normAutofit fontScale="92500" lnSpcReduction="10000"/>
          </a:bodyPr>
          <a:lstStyle/>
          <a:p>
            <a:pPr>
              <a:buNone/>
            </a:pPr>
            <a:r>
              <a:rPr lang="en-US" dirty="0" smtClean="0">
                <a:solidFill>
                  <a:srgbClr val="C00000"/>
                </a:solidFill>
              </a:rPr>
              <a:t>Madison believed:</a:t>
            </a:r>
          </a:p>
          <a:p>
            <a:r>
              <a:rPr lang="en-US" dirty="0"/>
              <a:t>P</a:t>
            </a:r>
            <a:r>
              <a:rPr lang="en-US" dirty="0" smtClean="0"/>
              <a:t>eople working for their own self interest (individual rights) could simultaneously benefit society (common good). </a:t>
            </a:r>
          </a:p>
          <a:p>
            <a:pPr>
              <a:buNone/>
            </a:pPr>
            <a:endParaRPr lang="en-US" dirty="0"/>
          </a:p>
        </p:txBody>
      </p:sp>
      <p:pic>
        <p:nvPicPr>
          <p:cNvPr id="28674" name="Picture 2" descr="http://theconstitutionhangingbyathread.files.wordpress.com/2009/03/james_madison2.jpg"/>
          <p:cNvPicPr>
            <a:picLocks noChangeAspect="1" noChangeArrowheads="1"/>
          </p:cNvPicPr>
          <p:nvPr/>
        </p:nvPicPr>
        <p:blipFill>
          <a:blip r:embed="rId2" cstate="print"/>
          <a:srcRect/>
          <a:stretch>
            <a:fillRect/>
          </a:stretch>
        </p:blipFill>
        <p:spPr bwMode="auto">
          <a:xfrm>
            <a:off x="4495800" y="1828800"/>
            <a:ext cx="3886200" cy="461018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Father of the Constitution…</a:t>
            </a:r>
            <a:br>
              <a:rPr lang="en-US" dirty="0" smtClean="0"/>
            </a:br>
            <a:r>
              <a:rPr lang="en-US" dirty="0" smtClean="0"/>
              <a:t>James Madison</a:t>
            </a:r>
            <a:endParaRPr lang="en-US" dirty="0"/>
          </a:p>
        </p:txBody>
      </p:sp>
      <p:sp>
        <p:nvSpPr>
          <p:cNvPr id="3" name="Content Placeholder 2"/>
          <p:cNvSpPr>
            <a:spLocks noGrp="1"/>
          </p:cNvSpPr>
          <p:nvPr>
            <p:ph idx="1"/>
          </p:nvPr>
        </p:nvSpPr>
        <p:spPr>
          <a:xfrm>
            <a:off x="381000" y="1905000"/>
            <a:ext cx="3733800" cy="3276600"/>
          </a:xfrm>
        </p:spPr>
        <p:txBody>
          <a:bodyPr>
            <a:normAutofit fontScale="77500" lnSpcReduction="20000"/>
          </a:bodyPr>
          <a:lstStyle/>
          <a:p>
            <a:r>
              <a:rPr lang="en-US" dirty="0" smtClean="0"/>
              <a:t>Much of our Constitution consists of compromises between the individual and society, as do many of the controversial issues and decisions of our own day. </a:t>
            </a:r>
          </a:p>
          <a:p>
            <a:r>
              <a:rPr lang="en-US" dirty="0" smtClean="0"/>
              <a:t>Examples?</a:t>
            </a:r>
          </a:p>
          <a:p>
            <a:endParaRPr lang="en-US" dirty="0"/>
          </a:p>
        </p:txBody>
      </p:sp>
      <p:pic>
        <p:nvPicPr>
          <p:cNvPr id="29698" name="Picture 2" descr="http://www.digitalcommunitiesblogs.com/dcp/JMadison.jpg"/>
          <p:cNvPicPr>
            <a:picLocks noChangeAspect="1" noChangeArrowheads="1"/>
          </p:cNvPicPr>
          <p:nvPr/>
        </p:nvPicPr>
        <p:blipFill>
          <a:blip r:embed="rId2" cstate="print"/>
          <a:srcRect/>
          <a:stretch>
            <a:fillRect/>
          </a:stretch>
        </p:blipFill>
        <p:spPr bwMode="auto">
          <a:xfrm>
            <a:off x="4648200" y="1676400"/>
            <a:ext cx="3787490" cy="47053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r>
              <a:rPr lang="en-US" sz="3600" dirty="0" smtClean="0"/>
              <a:t>The Preamble…What does it tell us about the Framers and their ideas about government?</a:t>
            </a:r>
            <a:endParaRPr lang="en-US" sz="3600" dirty="0"/>
          </a:p>
        </p:txBody>
      </p:sp>
      <p:sp>
        <p:nvSpPr>
          <p:cNvPr id="3" name="Content Placeholder 2"/>
          <p:cNvSpPr>
            <a:spLocks noGrp="1"/>
          </p:cNvSpPr>
          <p:nvPr>
            <p:ph idx="1"/>
          </p:nvPr>
        </p:nvSpPr>
        <p:spPr>
          <a:xfrm>
            <a:off x="381000" y="2286000"/>
            <a:ext cx="8305800" cy="4038600"/>
          </a:xfrm>
        </p:spPr>
        <p:txBody>
          <a:bodyPr>
            <a:normAutofit fontScale="92500"/>
          </a:bodyPr>
          <a:lstStyle/>
          <a:p>
            <a:pPr>
              <a:buNone/>
            </a:pPr>
            <a:r>
              <a:rPr lang="en-US" sz="4800" i="1" dirty="0" smtClean="0"/>
              <a:t>We the people </a:t>
            </a:r>
            <a:r>
              <a:rPr lang="en-US" i="1" dirty="0" smtClean="0"/>
              <a:t>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r>
              <a:rPr lang="en-US" dirty="0" smtClean="0"/>
              <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Lottery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91173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PIE PARAGRAPHS </a:t>
            </a:r>
            <a:br>
              <a:rPr lang="en-US" dirty="0" smtClean="0"/>
            </a:br>
            <a:r>
              <a:rPr lang="en-US" dirty="0" smtClean="0"/>
              <a:t>and outlines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3768155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Autofit/>
          </a:bodyPr>
          <a:lstStyle/>
          <a:p>
            <a:r>
              <a:rPr lang="en-US" sz="4800" u="sng" dirty="0">
                <a:solidFill>
                  <a:srgbClr val="C00000"/>
                </a:solidFill>
              </a:rPr>
              <a:t>Today’s Objectives</a:t>
            </a:r>
            <a:r>
              <a:rPr lang="en-US" sz="4800" dirty="0">
                <a:solidFill>
                  <a:srgbClr val="C00000"/>
                </a:solidFill>
              </a:rPr>
              <a:t>:</a:t>
            </a:r>
            <a:br>
              <a:rPr lang="en-US" sz="4800" dirty="0">
                <a:solidFill>
                  <a:srgbClr val="C00000"/>
                </a:solidFill>
              </a:rPr>
            </a:br>
            <a:endParaRPr lang="en-US" sz="4800" dirty="0">
              <a:latin typeface="Algerian" pitchFamily="82" charset="0"/>
            </a:endParaRPr>
          </a:p>
        </p:txBody>
      </p:sp>
      <p:sp>
        <p:nvSpPr>
          <p:cNvPr id="3" name="Content Placeholder 2"/>
          <p:cNvSpPr>
            <a:spLocks noGrp="1"/>
          </p:cNvSpPr>
          <p:nvPr>
            <p:ph sz="half" idx="1"/>
          </p:nvPr>
        </p:nvSpPr>
        <p:spPr>
          <a:xfrm>
            <a:off x="457200" y="1600200"/>
            <a:ext cx="8153400" cy="4876800"/>
          </a:xfrm>
        </p:spPr>
        <p:txBody>
          <a:bodyPr/>
          <a:lstStyle/>
          <a:p>
            <a:r>
              <a:rPr lang="en-US" sz="3200" b="1" dirty="0" smtClean="0"/>
              <a:t>Summarize</a:t>
            </a:r>
            <a:r>
              <a:rPr lang="en-US" sz="3200" dirty="0" smtClean="0"/>
              <a:t> the importance of civic virtue in both Classical Republicanism and in our modern American Government.</a:t>
            </a:r>
          </a:p>
          <a:p>
            <a:r>
              <a:rPr lang="en-US" sz="3200" b="1" dirty="0"/>
              <a:t>E</a:t>
            </a:r>
            <a:r>
              <a:rPr lang="en-US" sz="3200" b="1" dirty="0" smtClean="0"/>
              <a:t>xplain</a:t>
            </a:r>
            <a:r>
              <a:rPr lang="en-US" sz="3200" dirty="0" smtClean="0"/>
              <a:t> how classical republicanism and natural rights philosophy influenced the U.S. Constitution.  </a:t>
            </a:r>
            <a:r>
              <a:rPr lang="en-US" sz="3200" b="1" dirty="0" smtClean="0"/>
              <a:t>Identify</a:t>
            </a:r>
            <a:r>
              <a:rPr lang="en-US" sz="3200" dirty="0" smtClean="0"/>
              <a:t> the differences between the two!</a:t>
            </a:r>
          </a:p>
          <a:p>
            <a:pPr marL="0" indent="0">
              <a:buNone/>
            </a:pP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276600" y="274638"/>
            <a:ext cx="5410200" cy="1477962"/>
          </a:xfrm>
        </p:spPr>
        <p:txBody>
          <a:bodyPr>
            <a:noAutofit/>
          </a:bodyPr>
          <a:lstStyle/>
          <a:p>
            <a:pPr eaLnBrk="1" hangingPunct="1"/>
            <a:r>
              <a:rPr lang="en-US" sz="3200" dirty="0" smtClean="0">
                <a:solidFill>
                  <a:srgbClr val="C00000"/>
                </a:solidFill>
              </a:rPr>
              <a:t/>
            </a:r>
            <a:br>
              <a:rPr lang="en-US" sz="3200" dirty="0" smtClean="0">
                <a:solidFill>
                  <a:srgbClr val="C00000"/>
                </a:solidFill>
              </a:rPr>
            </a:br>
            <a:r>
              <a:rPr lang="en-US" sz="3200" dirty="0" smtClean="0">
                <a:solidFill>
                  <a:srgbClr val="C00000"/>
                </a:solidFill>
              </a:rPr>
              <a:t>John Locke- Natural Rights Philosophy</a:t>
            </a:r>
            <a:r>
              <a:rPr lang="en-US" sz="3200" dirty="0" smtClean="0"/>
              <a:t/>
            </a:r>
            <a:br>
              <a:rPr lang="en-US" sz="3200" dirty="0" smtClean="0"/>
            </a:br>
            <a:endParaRPr lang="en-US" sz="3200" dirty="0" smtClean="0"/>
          </a:p>
        </p:txBody>
      </p:sp>
      <p:sp>
        <p:nvSpPr>
          <p:cNvPr id="16387" name="Rectangle 5"/>
          <p:cNvSpPr>
            <a:spLocks noGrp="1" noChangeArrowheads="1"/>
          </p:cNvSpPr>
          <p:nvPr>
            <p:ph type="body" sz="half" idx="1"/>
          </p:nvPr>
        </p:nvSpPr>
        <p:spPr>
          <a:xfrm>
            <a:off x="457200" y="3276600"/>
            <a:ext cx="4038600" cy="3352800"/>
          </a:xfrm>
        </p:spPr>
        <p:txBody>
          <a:bodyPr/>
          <a:lstStyle/>
          <a:p>
            <a:pPr eaLnBrk="1" hangingPunct="1">
              <a:lnSpc>
                <a:spcPct val="90000"/>
              </a:lnSpc>
            </a:pPr>
            <a:r>
              <a:rPr lang="en-US" sz="2400" dirty="0" smtClean="0"/>
              <a:t>Stressed that  human nature is such that individual behavior is motivated by self-interest.</a:t>
            </a:r>
          </a:p>
          <a:p>
            <a:pPr eaLnBrk="1" hangingPunct="1">
              <a:lnSpc>
                <a:spcPct val="90000"/>
              </a:lnSpc>
            </a:pPr>
            <a:r>
              <a:rPr lang="en-US" sz="2400" dirty="0" smtClean="0"/>
              <a:t>Stressed that society is a collection of individuals.  Each sharing the same right to pursue his or her own welfare and happiness.</a:t>
            </a:r>
          </a:p>
        </p:txBody>
      </p:sp>
      <p:sp>
        <p:nvSpPr>
          <p:cNvPr id="16388" name="Rectangle 6"/>
          <p:cNvSpPr>
            <a:spLocks noGrp="1" noChangeArrowheads="1"/>
          </p:cNvSpPr>
          <p:nvPr>
            <p:ph type="body" sz="half" idx="2"/>
          </p:nvPr>
        </p:nvSpPr>
        <p:spPr>
          <a:xfrm>
            <a:off x="4648200" y="1905000"/>
            <a:ext cx="4038600" cy="4221163"/>
          </a:xfrm>
        </p:spPr>
        <p:txBody>
          <a:bodyPr/>
          <a:lstStyle/>
          <a:p>
            <a:pPr eaLnBrk="1" hangingPunct="1">
              <a:lnSpc>
                <a:spcPct val="90000"/>
              </a:lnSpc>
            </a:pPr>
            <a:r>
              <a:rPr lang="en-US" sz="2400" dirty="0" smtClean="0"/>
              <a:t>Stressed that opportunities should not be limited by the situation or group in which they are born.</a:t>
            </a:r>
          </a:p>
          <a:p>
            <a:pPr eaLnBrk="1" hangingPunct="1">
              <a:lnSpc>
                <a:spcPct val="90000"/>
              </a:lnSpc>
            </a:pPr>
            <a:r>
              <a:rPr lang="en-US" sz="2400" dirty="0" smtClean="0"/>
              <a:t>The government existed to serve the interests of the people.</a:t>
            </a:r>
          </a:p>
          <a:p>
            <a:pPr eaLnBrk="1" hangingPunct="1">
              <a:lnSpc>
                <a:spcPct val="90000"/>
              </a:lnSpc>
            </a:pPr>
            <a:r>
              <a:rPr lang="en-US" sz="2400" dirty="0" smtClean="0"/>
              <a:t>To preserve natural rights, governments guarantee specific liberties.</a:t>
            </a:r>
          </a:p>
        </p:txBody>
      </p:sp>
      <p:pic>
        <p:nvPicPr>
          <p:cNvPr id="22530" name="Picture 2" descr="http://www.marblevenus.net/Original%20Works/locke.jpg"/>
          <p:cNvPicPr>
            <a:picLocks noChangeAspect="1" noChangeArrowheads="1"/>
          </p:cNvPicPr>
          <p:nvPr/>
        </p:nvPicPr>
        <p:blipFill>
          <a:blip r:embed="rId2" cstate="print"/>
          <a:srcRect/>
          <a:stretch>
            <a:fillRect/>
          </a:stretch>
        </p:blipFill>
        <p:spPr bwMode="auto">
          <a:xfrm>
            <a:off x="609600" y="228600"/>
            <a:ext cx="2527299" cy="294762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smtClean="0"/>
              <a:t>Classical Republicanism</a:t>
            </a:r>
          </a:p>
        </p:txBody>
      </p:sp>
      <p:sp>
        <p:nvSpPr>
          <p:cNvPr id="17411" name="Rectangle 5"/>
          <p:cNvSpPr>
            <a:spLocks noGrp="1" noChangeArrowheads="1"/>
          </p:cNvSpPr>
          <p:nvPr>
            <p:ph type="body" sz="half" idx="1"/>
          </p:nvPr>
        </p:nvSpPr>
        <p:spPr/>
        <p:txBody>
          <a:bodyPr/>
          <a:lstStyle/>
          <a:p>
            <a:pPr eaLnBrk="1" hangingPunct="1">
              <a:lnSpc>
                <a:spcPct val="90000"/>
              </a:lnSpc>
            </a:pPr>
            <a:r>
              <a:rPr lang="en-US" dirty="0" smtClean="0"/>
              <a:t>Stressed that individuals should be motivated by </a:t>
            </a:r>
            <a:r>
              <a:rPr lang="en-US" i="1" u="sng" dirty="0" smtClean="0">
                <a:solidFill>
                  <a:srgbClr val="C00000"/>
                </a:solidFill>
              </a:rPr>
              <a:t>civic virtue.</a:t>
            </a:r>
          </a:p>
          <a:p>
            <a:pPr eaLnBrk="1" hangingPunct="1">
              <a:lnSpc>
                <a:spcPct val="90000"/>
              </a:lnSpc>
            </a:pPr>
            <a:r>
              <a:rPr lang="en-US" dirty="0" smtClean="0"/>
              <a:t>Limited individual rights to privacy, beliefs, political expression, and opportunities to read, travel, think freely and earn money.</a:t>
            </a:r>
          </a:p>
        </p:txBody>
      </p:sp>
      <p:sp>
        <p:nvSpPr>
          <p:cNvPr id="17412" name="Rectangle 6"/>
          <p:cNvSpPr>
            <a:spLocks noGrp="1" noChangeArrowheads="1"/>
          </p:cNvSpPr>
          <p:nvPr>
            <p:ph type="body" sz="half" idx="2"/>
          </p:nvPr>
        </p:nvSpPr>
        <p:spPr>
          <a:xfrm>
            <a:off x="4648200" y="1600201"/>
            <a:ext cx="4038600" cy="2666999"/>
          </a:xfrm>
        </p:spPr>
        <p:txBody>
          <a:bodyPr>
            <a:normAutofit lnSpcReduction="10000"/>
          </a:bodyPr>
          <a:lstStyle/>
          <a:p>
            <a:pPr eaLnBrk="1" hangingPunct="1">
              <a:lnSpc>
                <a:spcPct val="90000"/>
              </a:lnSpc>
            </a:pPr>
            <a:r>
              <a:rPr lang="en-US" dirty="0" smtClean="0"/>
              <a:t>Discouraged diversity of beliefs, wealth, and way of life.  </a:t>
            </a:r>
          </a:p>
          <a:p>
            <a:pPr eaLnBrk="1" hangingPunct="1">
              <a:lnSpc>
                <a:spcPct val="90000"/>
              </a:lnSpc>
            </a:pPr>
            <a:r>
              <a:rPr lang="en-US" dirty="0" smtClean="0"/>
              <a:t>Favored small communities where people know and care for each other.</a:t>
            </a:r>
          </a:p>
        </p:txBody>
      </p:sp>
      <p:pic>
        <p:nvPicPr>
          <p:cNvPr id="11266" name="Picture 2" descr="http://upload.wikimedia.org/wikipedia/commons/thumb/a/a3/Maccari-Cicero.jpg/400px-Maccari-Cicero.jpg"/>
          <p:cNvPicPr>
            <a:picLocks noChangeAspect="1" noChangeArrowheads="1"/>
          </p:cNvPicPr>
          <p:nvPr/>
        </p:nvPicPr>
        <p:blipFill>
          <a:blip r:embed="rId2" cstate="print"/>
          <a:srcRect/>
          <a:stretch>
            <a:fillRect/>
          </a:stretch>
        </p:blipFill>
        <p:spPr bwMode="auto">
          <a:xfrm>
            <a:off x="4495800" y="4267200"/>
            <a:ext cx="4343400" cy="23717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838200"/>
          </a:xfrm>
        </p:spPr>
        <p:txBody>
          <a:bodyPr>
            <a:normAutofit fontScale="90000"/>
          </a:bodyPr>
          <a:lstStyle/>
          <a:p>
            <a:r>
              <a:rPr lang="en-US" dirty="0" smtClean="0"/>
              <a:t>Cincinnatus and Washington:</a:t>
            </a:r>
            <a:br>
              <a:rPr lang="en-US" dirty="0" smtClean="0"/>
            </a:br>
            <a:r>
              <a:rPr lang="en-US" dirty="0" smtClean="0"/>
              <a:t>Models of Civic Virtue</a:t>
            </a:r>
            <a:endParaRPr lang="en-US" dirty="0"/>
          </a:p>
        </p:txBody>
      </p:sp>
      <p:sp>
        <p:nvSpPr>
          <p:cNvPr id="3" name="Subtitle 2"/>
          <p:cNvSpPr>
            <a:spLocks noGrp="1"/>
          </p:cNvSpPr>
          <p:nvPr>
            <p:ph type="subTitle" idx="1"/>
          </p:nvPr>
        </p:nvSpPr>
        <p:spPr>
          <a:xfrm>
            <a:off x="457200" y="1524000"/>
            <a:ext cx="8229600" cy="1600200"/>
          </a:xfrm>
        </p:spPr>
        <p:txBody>
          <a:bodyPr>
            <a:normAutofit/>
          </a:bodyPr>
          <a:lstStyle/>
          <a:p>
            <a:r>
              <a:rPr lang="en-US" sz="2400" dirty="0" smtClean="0">
                <a:solidFill>
                  <a:srgbClr val="C00000"/>
                </a:solidFill>
              </a:rPr>
              <a:t>As we have discussed this week, </a:t>
            </a:r>
            <a:r>
              <a:rPr lang="en-US" sz="2400" u="sng" dirty="0" smtClean="0">
                <a:solidFill>
                  <a:srgbClr val="C00000"/>
                </a:solidFill>
              </a:rPr>
              <a:t>civic virtue</a:t>
            </a:r>
            <a:r>
              <a:rPr lang="en-US" sz="2400" dirty="0" smtClean="0">
                <a:solidFill>
                  <a:srgbClr val="C00000"/>
                </a:solidFill>
              </a:rPr>
              <a:t> was considered essential to the success of the Roman Republic.  Our founding fathers also valued civic virtue in their leaders.</a:t>
            </a:r>
            <a:endParaRPr lang="en-US" sz="2400" dirty="0">
              <a:solidFill>
                <a:srgbClr val="C00000"/>
              </a:solidFill>
            </a:endParaRPr>
          </a:p>
        </p:txBody>
      </p:sp>
      <p:pic>
        <p:nvPicPr>
          <p:cNvPr id="1026" name="Picture 2" descr="cincinnatus2"/>
          <p:cNvPicPr>
            <a:picLocks noChangeAspect="1" noChangeArrowheads="1"/>
          </p:cNvPicPr>
          <p:nvPr/>
        </p:nvPicPr>
        <p:blipFill>
          <a:blip r:embed="rId2" cstate="print"/>
          <a:srcRect/>
          <a:stretch>
            <a:fillRect/>
          </a:stretch>
        </p:blipFill>
        <p:spPr bwMode="auto">
          <a:xfrm>
            <a:off x="152400" y="3505200"/>
            <a:ext cx="5843196" cy="2774704"/>
          </a:xfrm>
          <a:prstGeom prst="rect">
            <a:avLst/>
          </a:prstGeom>
          <a:noFill/>
        </p:spPr>
      </p:pic>
      <p:pic>
        <p:nvPicPr>
          <p:cNvPr id="2050" name="Picture 2" descr="http://www.mccordclan.com/George%20Washington%201782%20painting.jpg"/>
          <p:cNvPicPr>
            <a:picLocks noChangeAspect="1" noChangeArrowheads="1"/>
          </p:cNvPicPr>
          <p:nvPr/>
        </p:nvPicPr>
        <p:blipFill>
          <a:blip r:embed="rId3" cstate="print"/>
          <a:srcRect/>
          <a:stretch>
            <a:fillRect/>
          </a:stretch>
        </p:blipFill>
        <p:spPr bwMode="auto">
          <a:xfrm>
            <a:off x="6172200" y="3124200"/>
            <a:ext cx="2657373" cy="30670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838200"/>
          </a:xfrm>
        </p:spPr>
        <p:txBody>
          <a:bodyPr>
            <a:normAutofit fontScale="90000"/>
          </a:bodyPr>
          <a:lstStyle/>
          <a:p>
            <a:r>
              <a:rPr lang="en-US" dirty="0" smtClean="0"/>
              <a:t>Cincinnatus- 5</a:t>
            </a:r>
            <a:r>
              <a:rPr lang="en-US" baseline="30000" dirty="0" smtClean="0"/>
              <a:t>th</a:t>
            </a:r>
            <a:r>
              <a:rPr lang="en-US" dirty="0" smtClean="0"/>
              <a:t> century B.C.</a:t>
            </a:r>
            <a:br>
              <a:rPr lang="en-US" dirty="0" smtClean="0"/>
            </a:br>
            <a:r>
              <a:rPr lang="en-US" dirty="0" smtClean="0"/>
              <a:t>Ancient Rome</a:t>
            </a:r>
            <a:endParaRPr lang="en-US" dirty="0"/>
          </a:p>
        </p:txBody>
      </p:sp>
      <p:sp>
        <p:nvSpPr>
          <p:cNvPr id="3" name="Subtitle 2"/>
          <p:cNvSpPr>
            <a:spLocks noGrp="1"/>
          </p:cNvSpPr>
          <p:nvPr>
            <p:ph type="subTitle" idx="1"/>
          </p:nvPr>
        </p:nvSpPr>
        <p:spPr>
          <a:xfrm>
            <a:off x="533400" y="1143000"/>
            <a:ext cx="8153400" cy="2362200"/>
          </a:xfrm>
        </p:spPr>
        <p:txBody>
          <a:bodyPr>
            <a:normAutofit/>
          </a:bodyPr>
          <a:lstStyle/>
          <a:p>
            <a:pPr algn="l">
              <a:buFont typeface="Arial" pitchFamily="34" charset="0"/>
              <a:buChar char="•"/>
            </a:pPr>
            <a:r>
              <a:rPr lang="en-US" sz="2400" dirty="0" smtClean="0">
                <a:solidFill>
                  <a:srgbClr val="C00000"/>
                </a:solidFill>
              </a:rPr>
              <a:t>Cincinnatus was once a Consul in the Roman Republic who had retired to his farm after his service to the Republic.</a:t>
            </a:r>
          </a:p>
          <a:p>
            <a:pPr algn="l">
              <a:buFont typeface="Arial" pitchFamily="34" charset="0"/>
              <a:buChar char="•"/>
            </a:pPr>
            <a:r>
              <a:rPr lang="en-US" sz="2400" dirty="0" smtClean="0">
                <a:solidFill>
                  <a:srgbClr val="C00000"/>
                </a:solidFill>
              </a:rPr>
              <a:t>In retirement, he chose to live simply as a farmer (a noble pursuit in the days of ancient Rome).  He worked 4 acres of land.</a:t>
            </a:r>
          </a:p>
          <a:p>
            <a:pPr algn="l">
              <a:buFont typeface="Arial" pitchFamily="34" charset="0"/>
              <a:buChar char="•"/>
            </a:pPr>
            <a:endParaRPr lang="en-US" sz="2400" dirty="0"/>
          </a:p>
        </p:txBody>
      </p:sp>
      <p:pic>
        <p:nvPicPr>
          <p:cNvPr id="4" name="Picture 2" descr="http://unitedcats.files.wordpress.com/2008/02/cincinnatus.jpg"/>
          <p:cNvPicPr>
            <a:picLocks noChangeAspect="1" noChangeArrowheads="1"/>
          </p:cNvPicPr>
          <p:nvPr/>
        </p:nvPicPr>
        <p:blipFill>
          <a:blip r:embed="rId2" cstate="print"/>
          <a:srcRect/>
          <a:stretch>
            <a:fillRect/>
          </a:stretch>
        </p:blipFill>
        <p:spPr bwMode="auto">
          <a:xfrm>
            <a:off x="381000" y="3276600"/>
            <a:ext cx="4286250" cy="3171825"/>
          </a:xfrm>
          <a:prstGeom prst="rect">
            <a:avLst/>
          </a:prstGeom>
          <a:noFill/>
        </p:spPr>
      </p:pic>
      <p:pic>
        <p:nvPicPr>
          <p:cNvPr id="1028" name="Picture 4" descr="http://www.cincinnativiews.net/images-2/Cincinnatus.jpg"/>
          <p:cNvPicPr>
            <a:picLocks noChangeAspect="1" noChangeArrowheads="1"/>
          </p:cNvPicPr>
          <p:nvPr/>
        </p:nvPicPr>
        <p:blipFill>
          <a:blip r:embed="rId3" cstate="print"/>
          <a:srcRect/>
          <a:stretch>
            <a:fillRect/>
          </a:stretch>
        </p:blipFill>
        <p:spPr bwMode="auto">
          <a:xfrm>
            <a:off x="5029200" y="3581400"/>
            <a:ext cx="3782181" cy="25336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838200"/>
          </a:xfrm>
        </p:spPr>
        <p:txBody>
          <a:bodyPr>
            <a:noAutofit/>
          </a:bodyPr>
          <a:lstStyle/>
          <a:p>
            <a:r>
              <a:rPr lang="en-US" sz="3200" dirty="0" smtClean="0"/>
              <a:t>Cincinnatus- 5</a:t>
            </a:r>
            <a:r>
              <a:rPr lang="en-US" sz="3200" baseline="30000" dirty="0" smtClean="0"/>
              <a:t>th</a:t>
            </a:r>
            <a:r>
              <a:rPr lang="en-US" sz="3200" dirty="0" smtClean="0"/>
              <a:t> century B.C.</a:t>
            </a:r>
            <a:br>
              <a:rPr lang="en-US" sz="3200" dirty="0" smtClean="0"/>
            </a:br>
            <a:r>
              <a:rPr lang="en-US" sz="3200" dirty="0" smtClean="0"/>
              <a:t>Ancient Rome</a:t>
            </a:r>
            <a:endParaRPr lang="en-US" sz="3200" dirty="0"/>
          </a:p>
        </p:txBody>
      </p:sp>
      <p:sp>
        <p:nvSpPr>
          <p:cNvPr id="3" name="Subtitle 2"/>
          <p:cNvSpPr>
            <a:spLocks noGrp="1"/>
          </p:cNvSpPr>
          <p:nvPr>
            <p:ph type="subTitle" idx="1"/>
          </p:nvPr>
        </p:nvSpPr>
        <p:spPr>
          <a:xfrm>
            <a:off x="533400" y="1143000"/>
            <a:ext cx="8153400" cy="2743200"/>
          </a:xfrm>
        </p:spPr>
        <p:txBody>
          <a:bodyPr>
            <a:normAutofit fontScale="92500" lnSpcReduction="10000"/>
          </a:bodyPr>
          <a:lstStyle/>
          <a:p>
            <a:pPr algn="l">
              <a:buFont typeface="Arial" pitchFamily="34" charset="0"/>
              <a:buChar char="•"/>
            </a:pPr>
            <a:r>
              <a:rPr lang="en-US" sz="2600" dirty="0" smtClean="0">
                <a:solidFill>
                  <a:srgbClr val="C00000"/>
                </a:solidFill>
              </a:rPr>
              <a:t>In the year 460 BC, Rome was in great danger.</a:t>
            </a:r>
          </a:p>
          <a:p>
            <a:pPr algn="l">
              <a:buFont typeface="Arial" pitchFamily="34" charset="0"/>
              <a:buChar char="•"/>
            </a:pPr>
            <a:r>
              <a:rPr lang="en-US" sz="2600" dirty="0" smtClean="0">
                <a:solidFill>
                  <a:srgbClr val="C00000"/>
                </a:solidFill>
              </a:rPr>
              <a:t>An army from the east was burning and plundering the countryside.</a:t>
            </a:r>
          </a:p>
          <a:p>
            <a:pPr algn="l">
              <a:buFont typeface="Arial" pitchFamily="34" charset="0"/>
              <a:buChar char="•"/>
            </a:pPr>
            <a:r>
              <a:rPr lang="en-US" sz="2600" dirty="0" smtClean="0">
                <a:solidFill>
                  <a:srgbClr val="C00000"/>
                </a:solidFill>
              </a:rPr>
              <a:t>A Roman army had been sent to stop the advance of the invading army, but they were quickly surrounded on all sides.</a:t>
            </a:r>
          </a:p>
          <a:p>
            <a:pPr algn="l">
              <a:buFont typeface="Arial" pitchFamily="34" charset="0"/>
              <a:buChar char="•"/>
            </a:pPr>
            <a:r>
              <a:rPr lang="en-US" sz="2600" dirty="0" smtClean="0">
                <a:solidFill>
                  <a:srgbClr val="C00000"/>
                </a:solidFill>
              </a:rPr>
              <a:t>Messengers were sent to his farm and offered him the position of dictator to save the Republic</a:t>
            </a:r>
          </a:p>
          <a:p>
            <a:pPr algn="l">
              <a:buFont typeface="Arial" pitchFamily="34" charset="0"/>
              <a:buChar char="•"/>
            </a:pPr>
            <a:endParaRPr lang="en-US" sz="2400" dirty="0"/>
          </a:p>
        </p:txBody>
      </p:sp>
      <p:pic>
        <p:nvPicPr>
          <p:cNvPr id="17410" name="Picture 2" descr="http://www.heritage-history.com/books/church/livy/zpage140.gif"/>
          <p:cNvPicPr>
            <a:picLocks noChangeAspect="1" noChangeArrowheads="1"/>
          </p:cNvPicPr>
          <p:nvPr/>
        </p:nvPicPr>
        <p:blipFill>
          <a:blip r:embed="rId2" cstate="print"/>
          <a:srcRect/>
          <a:stretch>
            <a:fillRect/>
          </a:stretch>
        </p:blipFill>
        <p:spPr bwMode="auto">
          <a:xfrm>
            <a:off x="4572000" y="3967734"/>
            <a:ext cx="4381500" cy="2690242"/>
          </a:xfrm>
          <a:prstGeom prst="rect">
            <a:avLst/>
          </a:prstGeom>
          <a:noFill/>
        </p:spPr>
      </p:pic>
      <p:sp>
        <p:nvSpPr>
          <p:cNvPr id="6" name="Rectangle 5"/>
          <p:cNvSpPr/>
          <p:nvPr/>
        </p:nvSpPr>
        <p:spPr>
          <a:xfrm>
            <a:off x="990600" y="4800600"/>
            <a:ext cx="3200400" cy="1200329"/>
          </a:xfrm>
          <a:prstGeom prst="rect">
            <a:avLst/>
          </a:prstGeom>
        </p:spPr>
        <p:txBody>
          <a:bodyPr wrap="square">
            <a:spAutoFit/>
          </a:bodyPr>
          <a:lstStyle/>
          <a:p>
            <a:r>
              <a:rPr lang="en-US" sz="2400" dirty="0" smtClean="0"/>
              <a:t>"Put on thy robe and hear the words of the people."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1068</Words>
  <Application>Microsoft Macintosh PowerPoint</Application>
  <PresentationFormat>On-screen Show (4:3)</PresentationFormat>
  <Paragraphs>95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Thursday September 4, 2014</vt:lpstr>
      <vt:lpstr>PowerPoint Presentation</vt:lpstr>
      <vt:lpstr>PIE PARAGRAPHS  and outlines</vt:lpstr>
      <vt:lpstr>Today’s Objectives: </vt:lpstr>
      <vt:lpstr> John Locke- Natural Rights Philosophy </vt:lpstr>
      <vt:lpstr>Classical Republicanism</vt:lpstr>
      <vt:lpstr>Cincinnatus and Washington: Models of Civic Virtue</vt:lpstr>
      <vt:lpstr>Cincinnatus- 5th century B.C. Ancient Rome</vt:lpstr>
      <vt:lpstr>Cincinnatus- 5th century B.C. Ancient Rome</vt:lpstr>
      <vt:lpstr>Cincinnatus- 5th century B.C. Ancient Rome</vt:lpstr>
      <vt:lpstr>Cincinnatus Video</vt:lpstr>
      <vt:lpstr>George Washington: “First in the hearts of his countrymen”</vt:lpstr>
      <vt:lpstr>George Washington: “First in the hearts of his countrymen”</vt:lpstr>
      <vt:lpstr>Groups of 2-3…one person must record discussion results (10 min.)  Who exhibits Civic Virtue in America today?  Explain…  What historical figures have exhibited Civic Virtue?  Explain…</vt:lpstr>
      <vt:lpstr>Civic Virtue (examples)</vt:lpstr>
      <vt:lpstr>Pat Tillman</vt:lpstr>
      <vt:lpstr>PowerPoint Presentation</vt:lpstr>
      <vt:lpstr>PowerPoint Presentation</vt:lpstr>
      <vt:lpstr>Civic Virtue…Final thought…  Remember that civic virtue can still be seen in this country, this state, this community, and this school!!!</vt:lpstr>
      <vt:lpstr>Friday September 5th, 2014</vt:lpstr>
      <vt:lpstr>Today’s Objective</vt:lpstr>
      <vt:lpstr>As we have discussed…</vt:lpstr>
      <vt:lpstr>PowerPoint Presentation</vt:lpstr>
      <vt:lpstr>How did the Founding Fathers merge the ideas of Classical Republicanism and the Natural Rights Philosophy in the U.S. Constitution?  </vt:lpstr>
      <vt:lpstr>The Father of the Constitution… James Madison</vt:lpstr>
      <vt:lpstr>The Father of the Constitution… James Madison</vt:lpstr>
      <vt:lpstr>The Father of the Constitution… James Madison</vt:lpstr>
      <vt:lpstr>The Preamble…What does it tell us about the Framers and their ideas about government?</vt:lpstr>
      <vt:lpstr>The Lottery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the Founding Fathers merge the ideas of Classical Republicanism and the Natural Rights Philosophy?</dc:title>
  <dc:creator>Owner</dc:creator>
  <cp:lastModifiedBy>1</cp:lastModifiedBy>
  <cp:revision>64</cp:revision>
  <dcterms:created xsi:type="dcterms:W3CDTF">2009-09-16T22:35:41Z</dcterms:created>
  <dcterms:modified xsi:type="dcterms:W3CDTF">2014-10-01T18:55:46Z</dcterms:modified>
</cp:coreProperties>
</file>